
<file path=[Content_Types].xml><?xml version="1.0" encoding="utf-8"?>
<Types xmlns="http://schemas.openxmlformats.org/package/2006/content-types">
  <Default Extension="xml" ContentType="application/xml"/>
  <Default Extension="docx" ContentType="application/vnd.openxmlformats-officedocument.wordprocessingml.document"/>
  <Default Extension="jpeg" ContentType="image/jpeg"/>
  <Default Extension="vml" ContentType="application/vnd.openxmlformats-officedocument.vmlDrawin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80" r:id="rId3"/>
    <p:sldId id="257" r:id="rId4"/>
    <p:sldId id="258" r:id="rId5"/>
    <p:sldId id="259" r:id="rId6"/>
    <p:sldId id="260" r:id="rId7"/>
    <p:sldId id="261" r:id="rId8"/>
    <p:sldId id="262" r:id="rId9"/>
    <p:sldId id="263" r:id="rId10"/>
    <p:sldId id="264" r:id="rId11"/>
    <p:sldId id="265" r:id="rId12"/>
    <p:sldId id="281" r:id="rId13"/>
    <p:sldId id="282" r:id="rId14"/>
    <p:sldId id="279" r:id="rId15"/>
    <p:sldId id="268" r:id="rId16"/>
    <p:sldId id="269" r:id="rId17"/>
    <p:sldId id="283" r:id="rId18"/>
    <p:sldId id="273" r:id="rId19"/>
    <p:sldId id="274" r:id="rId20"/>
    <p:sldId id="276" r:id="rId21"/>
    <p:sldId id="270" r:id="rId22"/>
    <p:sldId id="284" r:id="rId23"/>
    <p:sldId id="285" r:id="rId24"/>
    <p:sldId id="271" r:id="rId25"/>
    <p:sldId id="275" r:id="rId26"/>
    <p:sldId id="278" r:id="rId27"/>
    <p:sldId id="277"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93041"/>
  </p:normalViewPr>
  <p:slideViewPr>
    <p:cSldViewPr snapToGrid="0" snapToObjects="1">
      <p:cViewPr>
        <p:scale>
          <a:sx n="56" d="100"/>
          <a:sy n="56" d="100"/>
        </p:scale>
        <p:origin x="1840" y="2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824CDA-ABBB-9D45-B7C3-85B5BAF623FF}" type="datetimeFigureOut">
              <a:rPr lang="en-US" smtClean="0"/>
              <a:t>3/27/17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207253-75B4-D14E-8034-2EAF217052C3}" type="slidenum">
              <a:rPr lang="en-US" smtClean="0"/>
              <a:t>‹#›</a:t>
            </a:fld>
            <a:endParaRPr lang="en-US"/>
          </a:p>
        </p:txBody>
      </p:sp>
    </p:spTree>
    <p:extLst>
      <p:ext uri="{BB962C8B-B14F-4D97-AF65-F5344CB8AC3E}">
        <p14:creationId xmlns:p14="http://schemas.microsoft.com/office/powerpoint/2010/main" val="39817211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207253-75B4-D14E-8034-2EAF217052C3}" type="slidenum">
              <a:rPr lang="en-US" smtClean="0"/>
              <a:t>23</a:t>
            </a:fld>
            <a:endParaRPr lang="en-US"/>
          </a:p>
        </p:txBody>
      </p:sp>
    </p:spTree>
    <p:extLst>
      <p:ext uri="{BB962C8B-B14F-4D97-AF65-F5344CB8AC3E}">
        <p14:creationId xmlns:p14="http://schemas.microsoft.com/office/powerpoint/2010/main" val="2117890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207253-75B4-D14E-8034-2EAF217052C3}" type="slidenum">
              <a:rPr lang="en-US" smtClean="0"/>
              <a:t>24</a:t>
            </a:fld>
            <a:endParaRPr lang="en-US"/>
          </a:p>
        </p:txBody>
      </p:sp>
    </p:spTree>
    <p:extLst>
      <p:ext uri="{BB962C8B-B14F-4D97-AF65-F5344CB8AC3E}">
        <p14:creationId xmlns:p14="http://schemas.microsoft.com/office/powerpoint/2010/main" val="28626750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10731D-8378-2346-8C7A-EAAFE8C94269}" type="datetimeFigureOut">
              <a:rPr lang="en-US" smtClean="0"/>
              <a:t>3/27/17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D85E1-BEF4-F049-8308-E935AE8BB28D}" type="slidenum">
              <a:rPr lang="en-US" smtClean="0"/>
              <a:t>‹#›</a:t>
            </a:fld>
            <a:endParaRPr lang="en-US"/>
          </a:p>
        </p:txBody>
      </p:sp>
    </p:spTree>
    <p:extLst>
      <p:ext uri="{BB962C8B-B14F-4D97-AF65-F5344CB8AC3E}">
        <p14:creationId xmlns:p14="http://schemas.microsoft.com/office/powerpoint/2010/main" val="2499433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10731D-8378-2346-8C7A-EAAFE8C94269}" type="datetimeFigureOut">
              <a:rPr lang="en-US" smtClean="0"/>
              <a:t>3/27/17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D85E1-BEF4-F049-8308-E935AE8BB28D}" type="slidenum">
              <a:rPr lang="en-US" smtClean="0"/>
              <a:t>‹#›</a:t>
            </a:fld>
            <a:endParaRPr lang="en-US"/>
          </a:p>
        </p:txBody>
      </p:sp>
    </p:spTree>
    <p:extLst>
      <p:ext uri="{BB962C8B-B14F-4D97-AF65-F5344CB8AC3E}">
        <p14:creationId xmlns:p14="http://schemas.microsoft.com/office/powerpoint/2010/main" val="328060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10731D-8378-2346-8C7A-EAAFE8C94269}" type="datetimeFigureOut">
              <a:rPr lang="en-US" smtClean="0"/>
              <a:t>3/27/17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D85E1-BEF4-F049-8308-E935AE8BB28D}" type="slidenum">
              <a:rPr lang="en-US" smtClean="0"/>
              <a:t>‹#›</a:t>
            </a:fld>
            <a:endParaRPr lang="en-US"/>
          </a:p>
        </p:txBody>
      </p:sp>
    </p:spTree>
    <p:extLst>
      <p:ext uri="{BB962C8B-B14F-4D97-AF65-F5344CB8AC3E}">
        <p14:creationId xmlns:p14="http://schemas.microsoft.com/office/powerpoint/2010/main" val="1339444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10731D-8378-2346-8C7A-EAAFE8C94269}" type="datetimeFigureOut">
              <a:rPr lang="en-US" smtClean="0"/>
              <a:t>3/27/17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D85E1-BEF4-F049-8308-E935AE8BB28D}" type="slidenum">
              <a:rPr lang="en-US" smtClean="0"/>
              <a:t>‹#›</a:t>
            </a:fld>
            <a:endParaRPr lang="en-US"/>
          </a:p>
        </p:txBody>
      </p:sp>
    </p:spTree>
    <p:extLst>
      <p:ext uri="{BB962C8B-B14F-4D97-AF65-F5344CB8AC3E}">
        <p14:creationId xmlns:p14="http://schemas.microsoft.com/office/powerpoint/2010/main" val="2563746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10731D-8378-2346-8C7A-EAAFE8C94269}" type="datetimeFigureOut">
              <a:rPr lang="en-US" smtClean="0"/>
              <a:t>3/27/17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D85E1-BEF4-F049-8308-E935AE8BB28D}" type="slidenum">
              <a:rPr lang="en-US" smtClean="0"/>
              <a:t>‹#›</a:t>
            </a:fld>
            <a:endParaRPr lang="en-US"/>
          </a:p>
        </p:txBody>
      </p:sp>
    </p:spTree>
    <p:extLst>
      <p:ext uri="{BB962C8B-B14F-4D97-AF65-F5344CB8AC3E}">
        <p14:creationId xmlns:p14="http://schemas.microsoft.com/office/powerpoint/2010/main" val="3094110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10731D-8378-2346-8C7A-EAAFE8C94269}" type="datetimeFigureOut">
              <a:rPr lang="en-US" smtClean="0"/>
              <a:t>3/27/17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3D85E1-BEF4-F049-8308-E935AE8BB28D}" type="slidenum">
              <a:rPr lang="en-US" smtClean="0"/>
              <a:t>‹#›</a:t>
            </a:fld>
            <a:endParaRPr lang="en-US"/>
          </a:p>
        </p:txBody>
      </p:sp>
    </p:spTree>
    <p:extLst>
      <p:ext uri="{BB962C8B-B14F-4D97-AF65-F5344CB8AC3E}">
        <p14:creationId xmlns:p14="http://schemas.microsoft.com/office/powerpoint/2010/main" val="3674183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10731D-8378-2346-8C7A-EAAFE8C94269}" type="datetimeFigureOut">
              <a:rPr lang="en-US" smtClean="0"/>
              <a:t>3/27/17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3D85E1-BEF4-F049-8308-E935AE8BB28D}" type="slidenum">
              <a:rPr lang="en-US" smtClean="0"/>
              <a:t>‹#›</a:t>
            </a:fld>
            <a:endParaRPr lang="en-US"/>
          </a:p>
        </p:txBody>
      </p:sp>
    </p:spTree>
    <p:extLst>
      <p:ext uri="{BB962C8B-B14F-4D97-AF65-F5344CB8AC3E}">
        <p14:creationId xmlns:p14="http://schemas.microsoft.com/office/powerpoint/2010/main" val="337818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10731D-8378-2346-8C7A-EAAFE8C94269}" type="datetimeFigureOut">
              <a:rPr lang="en-US" smtClean="0"/>
              <a:t>3/27/17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3D85E1-BEF4-F049-8308-E935AE8BB28D}" type="slidenum">
              <a:rPr lang="en-US" smtClean="0"/>
              <a:t>‹#›</a:t>
            </a:fld>
            <a:endParaRPr lang="en-US"/>
          </a:p>
        </p:txBody>
      </p:sp>
    </p:spTree>
    <p:extLst>
      <p:ext uri="{BB962C8B-B14F-4D97-AF65-F5344CB8AC3E}">
        <p14:creationId xmlns:p14="http://schemas.microsoft.com/office/powerpoint/2010/main" val="3909676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10731D-8378-2346-8C7A-EAAFE8C94269}" type="datetimeFigureOut">
              <a:rPr lang="en-US" smtClean="0"/>
              <a:t>3/27/17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3D85E1-BEF4-F049-8308-E935AE8BB28D}" type="slidenum">
              <a:rPr lang="en-US" smtClean="0"/>
              <a:t>‹#›</a:t>
            </a:fld>
            <a:endParaRPr lang="en-US"/>
          </a:p>
        </p:txBody>
      </p:sp>
    </p:spTree>
    <p:extLst>
      <p:ext uri="{BB962C8B-B14F-4D97-AF65-F5344CB8AC3E}">
        <p14:creationId xmlns:p14="http://schemas.microsoft.com/office/powerpoint/2010/main" val="2715638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10731D-8378-2346-8C7A-EAAFE8C94269}" type="datetimeFigureOut">
              <a:rPr lang="en-US" smtClean="0"/>
              <a:t>3/27/17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3D85E1-BEF4-F049-8308-E935AE8BB28D}" type="slidenum">
              <a:rPr lang="en-US" smtClean="0"/>
              <a:t>‹#›</a:t>
            </a:fld>
            <a:endParaRPr lang="en-US"/>
          </a:p>
        </p:txBody>
      </p:sp>
    </p:spTree>
    <p:extLst>
      <p:ext uri="{BB962C8B-B14F-4D97-AF65-F5344CB8AC3E}">
        <p14:creationId xmlns:p14="http://schemas.microsoft.com/office/powerpoint/2010/main" val="1092097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10731D-8378-2346-8C7A-EAAFE8C94269}" type="datetimeFigureOut">
              <a:rPr lang="en-US" smtClean="0"/>
              <a:t>3/27/17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3D85E1-BEF4-F049-8308-E935AE8BB28D}" type="slidenum">
              <a:rPr lang="en-US" smtClean="0"/>
              <a:t>‹#›</a:t>
            </a:fld>
            <a:endParaRPr lang="en-US"/>
          </a:p>
        </p:txBody>
      </p:sp>
    </p:spTree>
    <p:extLst>
      <p:ext uri="{BB962C8B-B14F-4D97-AF65-F5344CB8AC3E}">
        <p14:creationId xmlns:p14="http://schemas.microsoft.com/office/powerpoint/2010/main" val="417718205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10731D-8378-2346-8C7A-EAAFE8C94269}" type="datetimeFigureOut">
              <a:rPr lang="en-US" smtClean="0"/>
              <a:t>3/27/17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3D85E1-BEF4-F049-8308-E935AE8BB28D}" type="slidenum">
              <a:rPr lang="en-US" smtClean="0"/>
              <a:t>‹#›</a:t>
            </a:fld>
            <a:endParaRPr lang="en-US"/>
          </a:p>
        </p:txBody>
      </p:sp>
    </p:spTree>
    <p:extLst>
      <p:ext uri="{BB962C8B-B14F-4D97-AF65-F5344CB8AC3E}">
        <p14:creationId xmlns:p14="http://schemas.microsoft.com/office/powerpoint/2010/main" val="9820673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dirty="0" smtClean="0">
                <a:solidFill>
                  <a:srgbClr val="FF0000"/>
                </a:solidFill>
              </a:rPr>
              <a:t>Nuclear medicine</a:t>
            </a:r>
            <a:endParaRPr lang="en-US" sz="5400" dirty="0">
              <a:solidFill>
                <a:srgbClr val="FF0000"/>
              </a:solidFill>
            </a:endParaRPr>
          </a:p>
        </p:txBody>
      </p:sp>
      <p:sp>
        <p:nvSpPr>
          <p:cNvPr id="5" name="Content Placeholder 4"/>
          <p:cNvSpPr>
            <a:spLocks noGrp="1"/>
          </p:cNvSpPr>
          <p:nvPr>
            <p:ph idx="1"/>
          </p:nvPr>
        </p:nvSpPr>
        <p:spPr/>
        <p:txBody>
          <a:bodyPr>
            <a:normAutofit lnSpcReduction="10000"/>
          </a:bodyPr>
          <a:lstStyle/>
          <a:p>
            <a:pPr marL="0" indent="0">
              <a:buNone/>
            </a:pPr>
            <a:r>
              <a:rPr lang="en-US" sz="3600" dirty="0" smtClean="0"/>
              <a:t>Essential idea</a:t>
            </a:r>
          </a:p>
          <a:p>
            <a:endParaRPr lang="en-US" dirty="0"/>
          </a:p>
          <a:p>
            <a:pPr marL="0" indent="0">
              <a:buNone/>
            </a:pPr>
            <a:r>
              <a:rPr lang="en-US" sz="4400" dirty="0" smtClean="0"/>
              <a:t>Nuclear </a:t>
            </a:r>
            <a:r>
              <a:rPr lang="en-US" sz="4400" dirty="0"/>
              <a:t>radiation, whilst dangerous owing to its ability to damage cells and cause mutations, can also be used to both diagnose and cure diseases</a:t>
            </a:r>
            <a:r>
              <a:rPr lang="en-US" dirty="0"/>
              <a:t>. </a:t>
            </a:r>
          </a:p>
          <a:p>
            <a:endParaRPr lang="en-US" dirty="0"/>
          </a:p>
        </p:txBody>
      </p:sp>
    </p:spTree>
    <p:extLst>
      <p:ext uri="{BB962C8B-B14F-4D97-AF65-F5344CB8AC3E}">
        <p14:creationId xmlns:p14="http://schemas.microsoft.com/office/powerpoint/2010/main" val="27776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84098"/>
          </a:xfrm>
        </p:spPr>
        <p:txBody>
          <a:bodyPr>
            <a:normAutofit fontScale="90000"/>
          </a:bodyPr>
          <a:lstStyle/>
          <a:p>
            <a:r>
              <a:rPr lang="en-US" sz="5400" dirty="0" smtClean="0">
                <a:solidFill>
                  <a:srgbClr val="FF0000"/>
                </a:solidFill>
              </a:rPr>
              <a:t>Other types of radiation</a:t>
            </a:r>
            <a:endParaRPr lang="en-US" sz="5400" dirty="0">
              <a:solidFill>
                <a:srgbClr val="FF0000"/>
              </a:solidFill>
            </a:endParaRPr>
          </a:p>
        </p:txBody>
      </p:sp>
      <p:sp>
        <p:nvSpPr>
          <p:cNvPr id="3" name="Content Placeholder 2"/>
          <p:cNvSpPr>
            <a:spLocks noGrp="1"/>
          </p:cNvSpPr>
          <p:nvPr>
            <p:ph idx="1"/>
          </p:nvPr>
        </p:nvSpPr>
        <p:spPr>
          <a:xfrm>
            <a:off x="197556" y="1219200"/>
            <a:ext cx="8748888" cy="5413022"/>
          </a:xfrm>
        </p:spPr>
        <p:txBody>
          <a:bodyPr/>
          <a:lstStyle/>
          <a:p>
            <a:pPr lvl="0"/>
            <a:r>
              <a:rPr lang="en-US" dirty="0"/>
              <a:t>Gamma is the emission of energy or photons of high frequency as part of the electromagnetic spectrum.</a:t>
            </a:r>
          </a:p>
          <a:p>
            <a:pPr lvl="0"/>
            <a:r>
              <a:rPr lang="en-US" dirty="0"/>
              <a:t>Emission of </a:t>
            </a:r>
            <a:r>
              <a:rPr lang="en-US" dirty="0" smtClean="0"/>
              <a:t>protons:  </a:t>
            </a:r>
            <a:r>
              <a:rPr lang="en-US" baseline="30000" dirty="0" smtClean="0"/>
              <a:t>1</a:t>
            </a:r>
            <a:r>
              <a:rPr lang="en-US" baseline="-25000" dirty="0" smtClean="0"/>
              <a:t>1</a:t>
            </a:r>
            <a:r>
              <a:rPr lang="en-US" baseline="30000" dirty="0" smtClean="0"/>
              <a:t> </a:t>
            </a:r>
            <a:r>
              <a:rPr lang="en-US" dirty="0" smtClean="0"/>
              <a:t>p</a:t>
            </a:r>
            <a:endParaRPr lang="en-US" dirty="0"/>
          </a:p>
          <a:p>
            <a:pPr lvl="0"/>
            <a:r>
              <a:rPr lang="en-US" dirty="0"/>
              <a:t>Emissions of neutrons</a:t>
            </a:r>
            <a:r>
              <a:rPr lang="en-US" dirty="0" smtClean="0"/>
              <a:t>. </a:t>
            </a:r>
            <a:r>
              <a:rPr lang="en-US" baseline="30000" dirty="0" smtClean="0"/>
              <a:t>1</a:t>
            </a:r>
            <a:r>
              <a:rPr lang="en-US" baseline="-25000" dirty="0"/>
              <a:t>0</a:t>
            </a:r>
            <a:r>
              <a:rPr lang="en-US" dirty="0" smtClean="0"/>
              <a:t>n</a:t>
            </a:r>
            <a:endParaRPr lang="en-US" dirty="0"/>
          </a:p>
          <a:p>
            <a:pPr lvl="0"/>
            <a:r>
              <a:rPr lang="en-US" dirty="0"/>
              <a:t>Positron (positively charged electrons) radiation occurs when a proton changes into a neutron and a positron is </a:t>
            </a:r>
            <a:r>
              <a:rPr lang="en-US" dirty="0" smtClean="0"/>
              <a:t>emitted: </a:t>
            </a:r>
            <a:r>
              <a:rPr lang="en-US" baseline="30000" dirty="0" smtClean="0"/>
              <a:t>0</a:t>
            </a:r>
            <a:r>
              <a:rPr lang="en-US" baseline="-25000" dirty="0" smtClean="0"/>
              <a:t>1</a:t>
            </a:r>
            <a:r>
              <a:rPr lang="en-US" baseline="30000" dirty="0" smtClean="0"/>
              <a:t> </a:t>
            </a:r>
            <a:r>
              <a:rPr lang="en-US" dirty="0" smtClean="0"/>
              <a:t>β </a:t>
            </a:r>
            <a:r>
              <a:rPr lang="en-US" dirty="0"/>
              <a:t>or </a:t>
            </a:r>
            <a:r>
              <a:rPr lang="en-US" baseline="30000" dirty="0"/>
              <a:t>0</a:t>
            </a:r>
            <a:r>
              <a:rPr lang="en-US" baseline="-25000" dirty="0"/>
              <a:t>1</a:t>
            </a:r>
            <a:r>
              <a:rPr lang="en-US" dirty="0"/>
              <a:t>e </a:t>
            </a:r>
            <a:r>
              <a:rPr lang="en-US" dirty="0" smtClean="0"/>
              <a:t>. Used in a positron emission tomography or PET.</a:t>
            </a:r>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9629" y="6034580"/>
            <a:ext cx="4220029" cy="823420"/>
          </a:xfrm>
          <a:prstGeom prst="rect">
            <a:avLst/>
          </a:prstGeom>
        </p:spPr>
      </p:pic>
    </p:spTree>
    <p:extLst>
      <p:ext uri="{BB962C8B-B14F-4D97-AF65-F5344CB8AC3E}">
        <p14:creationId xmlns:p14="http://schemas.microsoft.com/office/powerpoint/2010/main" val="3432202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5400" dirty="0" smtClean="0">
                <a:solidFill>
                  <a:srgbClr val="FF0000"/>
                </a:solidFill>
              </a:rPr>
              <a:t>Exercises on nuclear equations</a:t>
            </a:r>
            <a:endParaRPr lang="en-US" sz="5400" dirty="0">
              <a:solidFill>
                <a:srgbClr val="FF0000"/>
              </a:solidFill>
            </a:endParaRPr>
          </a:p>
        </p:txBody>
      </p:sp>
      <p:sp>
        <p:nvSpPr>
          <p:cNvPr id="3" name="Content Placeholder 2"/>
          <p:cNvSpPr>
            <a:spLocks noGrp="1"/>
          </p:cNvSpPr>
          <p:nvPr>
            <p:ph idx="1"/>
          </p:nvPr>
        </p:nvSpPr>
        <p:spPr>
          <a:xfrm>
            <a:off x="261257" y="1632857"/>
            <a:ext cx="8643257" cy="5225143"/>
          </a:xfrm>
        </p:spPr>
        <p:txBody>
          <a:bodyPr>
            <a:normAutofit/>
          </a:bodyPr>
          <a:lstStyle/>
          <a:p>
            <a:pPr marL="0" indent="0">
              <a:buNone/>
            </a:pPr>
            <a:r>
              <a:rPr lang="en-US" dirty="0" smtClean="0"/>
              <a:t>Write </a:t>
            </a:r>
            <a:r>
              <a:rPr lang="en-US" dirty="0"/>
              <a:t>nuclear equations for the following:</a:t>
            </a:r>
          </a:p>
          <a:p>
            <a:pPr lvl="0"/>
            <a:r>
              <a:rPr lang="en-US" dirty="0"/>
              <a:t>Alpha decay of Pb-212</a:t>
            </a:r>
          </a:p>
          <a:p>
            <a:pPr lvl="0"/>
            <a:r>
              <a:rPr lang="en-US" dirty="0"/>
              <a:t>Beta decay of Y-90</a:t>
            </a:r>
          </a:p>
          <a:p>
            <a:pPr lvl="0"/>
            <a:r>
              <a:rPr lang="en-US" dirty="0"/>
              <a:t>Beta decay of Lu-177</a:t>
            </a:r>
          </a:p>
          <a:p>
            <a:pPr lvl="0"/>
            <a:r>
              <a:rPr lang="en-US" dirty="0"/>
              <a:t>Alpha decay of Ac-</a:t>
            </a:r>
            <a:r>
              <a:rPr lang="en-US" dirty="0" smtClean="0"/>
              <a:t>255</a:t>
            </a:r>
          </a:p>
          <a:p>
            <a:pPr lvl="0"/>
            <a:r>
              <a:rPr lang="en-US" dirty="0" smtClean="0"/>
              <a:t>Beta decay of Co-60</a:t>
            </a:r>
          </a:p>
          <a:p>
            <a:pPr lvl="0"/>
            <a:r>
              <a:rPr lang="en-US" dirty="0" smtClean="0"/>
              <a:t>Beta decay of Ca-40</a:t>
            </a:r>
          </a:p>
          <a:p>
            <a:pPr lvl="0"/>
            <a:r>
              <a:rPr lang="en-US" dirty="0"/>
              <a:t>D</a:t>
            </a:r>
            <a:r>
              <a:rPr lang="en-US" dirty="0" smtClean="0"/>
              <a:t>ecay of Pb-212 into Bi-212 into Po-212 into Pb-208</a:t>
            </a:r>
            <a:endParaRPr lang="en-US" dirty="0"/>
          </a:p>
          <a:p>
            <a:endParaRPr lang="en-US" dirty="0"/>
          </a:p>
        </p:txBody>
      </p:sp>
    </p:spTree>
    <p:extLst>
      <p:ext uri="{BB962C8B-B14F-4D97-AF65-F5344CB8AC3E}">
        <p14:creationId xmlns:p14="http://schemas.microsoft.com/office/powerpoint/2010/main" val="2693124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556" y="274638"/>
            <a:ext cx="8748888" cy="1143000"/>
          </a:xfrm>
        </p:spPr>
        <p:txBody>
          <a:bodyPr>
            <a:noAutofit/>
          </a:bodyPr>
          <a:lstStyle/>
          <a:p>
            <a:r>
              <a:rPr lang="en-US" sz="5400" dirty="0">
                <a:solidFill>
                  <a:srgbClr val="FF0000"/>
                </a:solidFill>
              </a:rPr>
              <a:t>Targeted alpha therapy (TAT)</a:t>
            </a:r>
            <a:br>
              <a:rPr lang="en-US" sz="5400" dirty="0">
                <a:solidFill>
                  <a:srgbClr val="FF0000"/>
                </a:solidFill>
              </a:rPr>
            </a:br>
            <a:endParaRPr lang="en-US" sz="5400" dirty="0">
              <a:solidFill>
                <a:srgbClr val="FF0000"/>
              </a:solidFill>
            </a:endParaRPr>
          </a:p>
        </p:txBody>
      </p:sp>
      <p:sp>
        <p:nvSpPr>
          <p:cNvPr id="3" name="Content Placeholder 2"/>
          <p:cNvSpPr>
            <a:spLocks noGrp="1"/>
          </p:cNvSpPr>
          <p:nvPr>
            <p:ph idx="1"/>
          </p:nvPr>
        </p:nvSpPr>
        <p:spPr>
          <a:xfrm>
            <a:off x="0" y="1100667"/>
            <a:ext cx="9144000" cy="5757333"/>
          </a:xfrm>
        </p:spPr>
        <p:txBody>
          <a:bodyPr>
            <a:normAutofit fontScale="92500" lnSpcReduction="20000"/>
          </a:bodyPr>
          <a:lstStyle/>
          <a:p>
            <a:r>
              <a:rPr lang="en-US" dirty="0" smtClean="0"/>
              <a:t>Treatment of leukemia/other </a:t>
            </a:r>
            <a:r>
              <a:rPr lang="en-US" dirty="0"/>
              <a:t>dispersed </a:t>
            </a:r>
            <a:r>
              <a:rPr lang="en-US" dirty="0" smtClean="0"/>
              <a:t>cancers spread </a:t>
            </a:r>
            <a:r>
              <a:rPr lang="en-US" dirty="0"/>
              <a:t>throughout the body from </a:t>
            </a:r>
            <a:r>
              <a:rPr lang="en-US" dirty="0" smtClean="0"/>
              <a:t>original </a:t>
            </a:r>
            <a:r>
              <a:rPr lang="en-US" dirty="0" err="1" smtClean="0"/>
              <a:t>tumour</a:t>
            </a:r>
            <a:r>
              <a:rPr lang="en-US" dirty="0" smtClean="0"/>
              <a:t> -metastasis. </a:t>
            </a:r>
          </a:p>
          <a:p>
            <a:r>
              <a:rPr lang="en-US" dirty="0"/>
              <a:t>A</a:t>
            </a:r>
            <a:r>
              <a:rPr lang="en-US" dirty="0" smtClean="0"/>
              <a:t>lpha </a:t>
            </a:r>
            <a:r>
              <a:rPr lang="en-US" dirty="0"/>
              <a:t>particles have </a:t>
            </a:r>
            <a:r>
              <a:rPr lang="en-US" dirty="0" smtClean="0"/>
              <a:t>great ionizing ability - most </a:t>
            </a:r>
            <a:r>
              <a:rPr lang="en-US" dirty="0"/>
              <a:t>destructive type of emission</a:t>
            </a:r>
            <a:r>
              <a:rPr lang="en-US" dirty="0" smtClean="0"/>
              <a:t>.</a:t>
            </a:r>
          </a:p>
          <a:p>
            <a:r>
              <a:rPr lang="en-US" dirty="0" smtClean="0"/>
              <a:t>Alpha </a:t>
            </a:r>
            <a:r>
              <a:rPr lang="en-US" dirty="0"/>
              <a:t>particles </a:t>
            </a:r>
            <a:r>
              <a:rPr lang="en-US" dirty="0" smtClean="0"/>
              <a:t>only </a:t>
            </a:r>
            <a:r>
              <a:rPr lang="en-US" dirty="0"/>
              <a:t>penetrate </a:t>
            </a:r>
            <a:r>
              <a:rPr lang="en-US" dirty="0" smtClean="0"/>
              <a:t>tissue; cause </a:t>
            </a:r>
            <a:r>
              <a:rPr lang="en-US" dirty="0"/>
              <a:t>cellular damage, over a very short range of 0.05 mm-0.1 mm. This also means that not too many healthy cells should be effected. </a:t>
            </a:r>
          </a:p>
          <a:p>
            <a:r>
              <a:rPr lang="en-US" dirty="0" smtClean="0"/>
              <a:t>The alpha-emitting nuclides directed </a:t>
            </a:r>
            <a:r>
              <a:rPr lang="en-US" dirty="0"/>
              <a:t>to antibodies and bind themselves onto them. </a:t>
            </a:r>
            <a:endParaRPr lang="en-US" dirty="0" smtClean="0"/>
          </a:p>
          <a:p>
            <a:r>
              <a:rPr lang="en-US" dirty="0" smtClean="0"/>
              <a:t>The antibodies carry alpha-emitter </a:t>
            </a:r>
            <a:r>
              <a:rPr lang="en-US" dirty="0"/>
              <a:t>to </a:t>
            </a:r>
            <a:r>
              <a:rPr lang="en-US" dirty="0" smtClean="0"/>
              <a:t>cancer tissue</a:t>
            </a:r>
          </a:p>
          <a:p>
            <a:r>
              <a:rPr lang="en-US" dirty="0" smtClean="0"/>
              <a:t>alpha radiation – short range: </a:t>
            </a:r>
            <a:r>
              <a:rPr lang="en-US" b="1" dirty="0" smtClean="0"/>
              <a:t>destroys </a:t>
            </a:r>
            <a:r>
              <a:rPr lang="en-US" b="1" dirty="0"/>
              <a:t>the </a:t>
            </a:r>
            <a:r>
              <a:rPr lang="en-US" b="1" dirty="0" smtClean="0"/>
              <a:t>cancer cells only without </a:t>
            </a:r>
            <a:r>
              <a:rPr lang="en-US" b="1" dirty="0"/>
              <a:t>too much damage to the surrounding healthy </a:t>
            </a:r>
            <a:r>
              <a:rPr lang="en-US" b="1" dirty="0" smtClean="0"/>
              <a:t>cells</a:t>
            </a:r>
            <a:r>
              <a:rPr lang="en-US" dirty="0"/>
              <a:t> </a:t>
            </a:r>
            <a:endParaRPr lang="en-US" b="1" dirty="0"/>
          </a:p>
        </p:txBody>
      </p:sp>
    </p:spTree>
    <p:extLst>
      <p:ext uri="{BB962C8B-B14F-4D97-AF65-F5344CB8AC3E}">
        <p14:creationId xmlns:p14="http://schemas.microsoft.com/office/powerpoint/2010/main" val="14651939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Autofit/>
          </a:bodyPr>
          <a:lstStyle/>
          <a:p>
            <a:r>
              <a:rPr lang="en-US" i="1" dirty="0">
                <a:solidFill>
                  <a:srgbClr val="FF0000"/>
                </a:solidFill>
              </a:rPr>
              <a:t>Boron Neutron Capture Therapy (BNCT)</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a:xfrm>
            <a:off x="225778" y="1288319"/>
            <a:ext cx="8918222" cy="5569681"/>
          </a:xfrm>
        </p:spPr>
        <p:txBody>
          <a:bodyPr>
            <a:normAutofit fontScale="92500" lnSpcReduction="10000"/>
          </a:bodyPr>
          <a:lstStyle/>
          <a:p>
            <a:r>
              <a:rPr lang="en-US" dirty="0" smtClean="0"/>
              <a:t>B-10 </a:t>
            </a:r>
            <a:r>
              <a:rPr lang="en-US" dirty="0" err="1"/>
              <a:t>nucleii</a:t>
            </a:r>
            <a:r>
              <a:rPr lang="en-US" dirty="0"/>
              <a:t> are administered using intravenous injections in the form of a compound such as </a:t>
            </a:r>
            <a:r>
              <a:rPr lang="en-US" dirty="0" err="1"/>
              <a:t>boronophenylalanine</a:t>
            </a:r>
            <a:r>
              <a:rPr lang="en-US" dirty="0"/>
              <a:t>. </a:t>
            </a:r>
            <a:endParaRPr lang="en-US" dirty="0" smtClean="0"/>
          </a:p>
          <a:p>
            <a:r>
              <a:rPr lang="en-US" dirty="0" smtClean="0"/>
              <a:t>This </a:t>
            </a:r>
            <a:r>
              <a:rPr lang="en-US" dirty="0"/>
              <a:t>compound tends to accumulate in brain </a:t>
            </a:r>
            <a:r>
              <a:rPr lang="en-US" dirty="0" err="1" smtClean="0"/>
              <a:t>tumours</a:t>
            </a:r>
            <a:r>
              <a:rPr lang="en-US" dirty="0" smtClean="0"/>
              <a:t> –selectively absorbed by brain cells.</a:t>
            </a:r>
          </a:p>
          <a:p>
            <a:r>
              <a:rPr lang="en-US" dirty="0"/>
              <a:t>When the compound has been absorbed by the </a:t>
            </a:r>
            <a:r>
              <a:rPr lang="en-US" dirty="0" err="1"/>
              <a:t>tumour</a:t>
            </a:r>
            <a:r>
              <a:rPr lang="en-US" dirty="0"/>
              <a:t> cells the site is radiated by a neutron </a:t>
            </a:r>
            <a:r>
              <a:rPr lang="en-US" dirty="0" smtClean="0"/>
              <a:t>beam from an external source.</a:t>
            </a:r>
            <a:endParaRPr lang="en-US" dirty="0"/>
          </a:p>
          <a:p>
            <a:r>
              <a:rPr lang="en-US" dirty="0"/>
              <a:t>T</a:t>
            </a:r>
            <a:r>
              <a:rPr lang="en-US" dirty="0" smtClean="0"/>
              <a:t>he </a:t>
            </a:r>
            <a:r>
              <a:rPr lang="en-US" dirty="0"/>
              <a:t>B-10 atoms capture (absorb) the </a:t>
            </a:r>
            <a:r>
              <a:rPr lang="en-US" dirty="0" smtClean="0"/>
              <a:t>neutrons </a:t>
            </a:r>
            <a:r>
              <a:rPr lang="en-US" dirty="0"/>
              <a:t>and then change into B-11 </a:t>
            </a:r>
            <a:r>
              <a:rPr lang="en-US" dirty="0" err="1"/>
              <a:t>nucleii</a:t>
            </a:r>
            <a:r>
              <a:rPr lang="en-US" dirty="0"/>
              <a:t>; these then immediately decay emitting alpha particles that destroy the surrounding cancerous cells. </a:t>
            </a:r>
          </a:p>
        </p:txBody>
      </p:sp>
      <p:sp>
        <p:nvSpPr>
          <p:cNvPr id="4" name="Rectangle 3"/>
          <p:cNvSpPr/>
          <p:nvPr/>
        </p:nvSpPr>
        <p:spPr>
          <a:xfrm>
            <a:off x="4444401" y="3244334"/>
            <a:ext cx="255198" cy="369332"/>
          </a:xfrm>
          <a:prstGeom prst="rect">
            <a:avLst/>
          </a:prstGeom>
        </p:spPr>
        <p:txBody>
          <a:bodyPr wrap="none">
            <a:spAutoFit/>
          </a:bodyPr>
          <a:lstStyle/>
          <a:p>
            <a:r>
              <a:rPr lang="en-US" dirty="0"/>
              <a:t>)</a:t>
            </a:r>
          </a:p>
        </p:txBody>
      </p:sp>
    </p:spTree>
    <p:extLst>
      <p:ext uri="{BB962C8B-B14F-4D97-AF65-F5344CB8AC3E}">
        <p14:creationId xmlns:p14="http://schemas.microsoft.com/office/powerpoint/2010/main" val="20276406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5820"/>
            <a:ext cx="8229600" cy="1143000"/>
          </a:xfrm>
        </p:spPr>
        <p:txBody>
          <a:bodyPr>
            <a:normAutofit/>
          </a:bodyPr>
          <a:lstStyle/>
          <a:p>
            <a:r>
              <a:rPr lang="en-US" sz="5400" dirty="0" smtClean="0">
                <a:solidFill>
                  <a:srgbClr val="FF0000"/>
                </a:solidFill>
              </a:rPr>
              <a:t>BNCT</a:t>
            </a:r>
            <a:endParaRPr lang="en-US" sz="5400" dirty="0">
              <a:solidFill>
                <a:srgbClr val="FF0000"/>
              </a:solidFill>
            </a:endParaRPr>
          </a:p>
        </p:txBody>
      </p:sp>
      <p:sp>
        <p:nvSpPr>
          <p:cNvPr id="3" name="Content Placeholder 2"/>
          <p:cNvSpPr>
            <a:spLocks noGrp="1"/>
          </p:cNvSpPr>
          <p:nvPr>
            <p:ph idx="1"/>
          </p:nvPr>
        </p:nvSpPr>
        <p:spPr>
          <a:xfrm>
            <a:off x="457200" y="1143000"/>
            <a:ext cx="8229600" cy="5212080"/>
          </a:xfrm>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Write a nuclear equation for:</a:t>
            </a:r>
          </a:p>
          <a:p>
            <a:pPr>
              <a:buFont typeface="Courier New"/>
              <a:buChar char="o"/>
            </a:pPr>
            <a:r>
              <a:rPr lang="en-US" dirty="0" smtClean="0"/>
              <a:t>The neutron capture of B-10</a:t>
            </a:r>
          </a:p>
          <a:p>
            <a:pPr>
              <a:buFont typeface="Courier New"/>
              <a:buChar char="o"/>
            </a:pPr>
            <a:r>
              <a:rPr lang="en-US" dirty="0" smtClean="0"/>
              <a:t>Alpha-decay of B-11</a:t>
            </a:r>
            <a:endParaRPr lang="en-US" dirty="0"/>
          </a:p>
        </p:txBody>
      </p:sp>
    </p:spTree>
    <p:extLst>
      <p:ext uri="{BB962C8B-B14F-4D97-AF65-F5344CB8AC3E}">
        <p14:creationId xmlns:p14="http://schemas.microsoft.com/office/powerpoint/2010/main" val="2481753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111"/>
            <a:ext cx="8983980" cy="882473"/>
          </a:xfrm>
        </p:spPr>
        <p:txBody>
          <a:bodyPr>
            <a:noAutofit/>
          </a:bodyPr>
          <a:lstStyle/>
          <a:p>
            <a:r>
              <a:rPr lang="en-US" dirty="0" err="1" smtClean="0">
                <a:solidFill>
                  <a:srgbClr val="FF0000"/>
                </a:solidFill>
              </a:rPr>
              <a:t>Radiodiagnostics</a:t>
            </a:r>
            <a:r>
              <a:rPr lang="en-US" dirty="0" smtClean="0">
                <a:solidFill>
                  <a:srgbClr val="FF0000"/>
                </a:solidFill>
              </a:rPr>
              <a:t>/nuclear imaging</a:t>
            </a:r>
            <a:endParaRPr lang="en-US" dirty="0">
              <a:solidFill>
                <a:srgbClr val="FF0000"/>
              </a:solidFill>
            </a:endParaRPr>
          </a:p>
        </p:txBody>
      </p:sp>
      <p:sp>
        <p:nvSpPr>
          <p:cNvPr id="3" name="Content Placeholder 2"/>
          <p:cNvSpPr>
            <a:spLocks noGrp="1"/>
          </p:cNvSpPr>
          <p:nvPr>
            <p:ph idx="1"/>
          </p:nvPr>
        </p:nvSpPr>
        <p:spPr>
          <a:xfrm>
            <a:off x="0" y="896585"/>
            <a:ext cx="9144000" cy="5961416"/>
          </a:xfrm>
        </p:spPr>
        <p:txBody>
          <a:bodyPr>
            <a:normAutofit fontScale="92500" lnSpcReduction="10000"/>
          </a:bodyPr>
          <a:lstStyle/>
          <a:p>
            <a:r>
              <a:rPr lang="en-US" dirty="0"/>
              <a:t>U</a:t>
            </a:r>
            <a:r>
              <a:rPr lang="en-US" dirty="0" smtClean="0"/>
              <a:t>se </a:t>
            </a:r>
            <a:r>
              <a:rPr lang="en-US" dirty="0"/>
              <a:t>of a radioactive </a:t>
            </a:r>
            <a:r>
              <a:rPr lang="en-US" dirty="0" smtClean="0"/>
              <a:t>tracer/attached </a:t>
            </a:r>
            <a:r>
              <a:rPr lang="en-US" dirty="0"/>
              <a:t>to a </a:t>
            </a:r>
            <a:r>
              <a:rPr lang="en-US" u="sng" dirty="0"/>
              <a:t>biologically active molecule</a:t>
            </a:r>
            <a:r>
              <a:rPr lang="en-US" dirty="0"/>
              <a:t> to form a </a:t>
            </a:r>
            <a:r>
              <a:rPr lang="en-US" u="sng" dirty="0"/>
              <a:t>radiopharmaceutical</a:t>
            </a:r>
            <a:r>
              <a:rPr lang="en-US" dirty="0"/>
              <a:t> </a:t>
            </a:r>
            <a:endParaRPr lang="en-US" dirty="0" smtClean="0"/>
          </a:p>
          <a:p>
            <a:r>
              <a:rPr lang="en-US" dirty="0"/>
              <a:t>Different traces accumulate in different parts of the body</a:t>
            </a:r>
            <a:endParaRPr lang="en-US" dirty="0" smtClean="0"/>
          </a:p>
          <a:p>
            <a:r>
              <a:rPr lang="en-US" dirty="0" smtClean="0"/>
              <a:t>Radiopharmaceutical is </a:t>
            </a:r>
            <a:r>
              <a:rPr lang="en-US" dirty="0"/>
              <a:t>ingested or injected </a:t>
            </a:r>
            <a:r>
              <a:rPr lang="en-US" dirty="0" smtClean="0"/>
              <a:t> </a:t>
            </a:r>
          </a:p>
          <a:p>
            <a:r>
              <a:rPr lang="en-US" dirty="0"/>
              <a:t>T</a:t>
            </a:r>
            <a:r>
              <a:rPr lang="en-US" dirty="0" smtClean="0"/>
              <a:t>raced </a:t>
            </a:r>
            <a:r>
              <a:rPr lang="en-US" dirty="0"/>
              <a:t>used detection equipment that uses for instance gamma rays producing an image on a scan.</a:t>
            </a:r>
          </a:p>
          <a:p>
            <a:r>
              <a:rPr lang="en-US" dirty="0"/>
              <a:t>Commonly used </a:t>
            </a:r>
            <a:r>
              <a:rPr lang="en-US" dirty="0" smtClean="0"/>
              <a:t>tracers:</a:t>
            </a:r>
          </a:p>
          <a:p>
            <a:pPr lvl="1">
              <a:buFont typeface="Courier New"/>
              <a:buChar char="o"/>
            </a:pPr>
            <a:r>
              <a:rPr lang="en-US" sz="3000" dirty="0" smtClean="0"/>
              <a:t>Tc-</a:t>
            </a:r>
            <a:r>
              <a:rPr lang="en-US" sz="3000" dirty="0"/>
              <a:t>99m (most </a:t>
            </a:r>
            <a:r>
              <a:rPr lang="en-US" sz="3000" dirty="0" smtClean="0"/>
              <a:t>common tracer) </a:t>
            </a:r>
            <a:endParaRPr lang="en-US" sz="3000" dirty="0"/>
          </a:p>
          <a:p>
            <a:pPr lvl="1">
              <a:buFont typeface="Courier New"/>
              <a:buChar char="o"/>
            </a:pPr>
            <a:r>
              <a:rPr lang="en-US" sz="3000" dirty="0" smtClean="0"/>
              <a:t>I</a:t>
            </a:r>
            <a:r>
              <a:rPr lang="en-US" sz="3000" dirty="0"/>
              <a:t>-131. </a:t>
            </a:r>
            <a:r>
              <a:rPr lang="en-US" sz="3000" dirty="0" smtClean="0"/>
              <a:t>accumulates </a:t>
            </a:r>
            <a:r>
              <a:rPr lang="en-US" sz="3000" dirty="0"/>
              <a:t>in </a:t>
            </a:r>
            <a:r>
              <a:rPr lang="en-US" sz="3000" dirty="0" smtClean="0"/>
              <a:t>the </a:t>
            </a:r>
            <a:r>
              <a:rPr lang="en-US" sz="3000" dirty="0"/>
              <a:t>thyroid gland which is why it is used in the diagnosis and treatment (higher dose than for diagnostic purposes) of thyroid cancer. </a:t>
            </a:r>
          </a:p>
          <a:p>
            <a:endParaRPr lang="en-US" dirty="0"/>
          </a:p>
        </p:txBody>
      </p:sp>
    </p:spTree>
    <p:extLst>
      <p:ext uri="{BB962C8B-B14F-4D97-AF65-F5344CB8AC3E}">
        <p14:creationId xmlns:p14="http://schemas.microsoft.com/office/powerpoint/2010/main" val="12717542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684"/>
            <a:ext cx="8229600" cy="1143000"/>
          </a:xfrm>
        </p:spPr>
        <p:txBody>
          <a:bodyPr>
            <a:normAutofit/>
          </a:bodyPr>
          <a:lstStyle/>
          <a:p>
            <a:r>
              <a:rPr lang="en-US" dirty="0" smtClean="0">
                <a:solidFill>
                  <a:srgbClr val="FF0000"/>
                </a:solidFill>
              </a:rPr>
              <a:t>Tc-99m diagnostic nuclide: Why?</a:t>
            </a:r>
            <a:endParaRPr lang="en-US" dirty="0">
              <a:solidFill>
                <a:srgbClr val="FF0000"/>
              </a:solidFill>
            </a:endParaRPr>
          </a:p>
        </p:txBody>
      </p:sp>
      <p:sp>
        <p:nvSpPr>
          <p:cNvPr id="3" name="Content Placeholder 2"/>
          <p:cNvSpPr>
            <a:spLocks noGrp="1"/>
          </p:cNvSpPr>
          <p:nvPr>
            <p:ph idx="1"/>
          </p:nvPr>
        </p:nvSpPr>
        <p:spPr>
          <a:xfrm>
            <a:off x="0" y="846138"/>
            <a:ext cx="9144000" cy="6011862"/>
          </a:xfrm>
        </p:spPr>
        <p:txBody>
          <a:bodyPr>
            <a:normAutofit fontScale="92500"/>
          </a:bodyPr>
          <a:lstStyle/>
          <a:p>
            <a:r>
              <a:rPr lang="en-US" sz="3400" dirty="0" smtClean="0"/>
              <a:t> </a:t>
            </a:r>
            <a:r>
              <a:rPr lang="en-US" sz="3500" dirty="0" smtClean="0"/>
              <a:t>Emits gamma radiation: </a:t>
            </a:r>
          </a:p>
          <a:p>
            <a:pPr lvl="1">
              <a:buFont typeface="Courier New"/>
              <a:buChar char="o"/>
            </a:pPr>
            <a:r>
              <a:rPr lang="en-US" sz="3500" dirty="0" smtClean="0"/>
              <a:t>Easily </a:t>
            </a:r>
            <a:r>
              <a:rPr lang="en-US" sz="3500" dirty="0"/>
              <a:t>traced </a:t>
            </a:r>
            <a:r>
              <a:rPr lang="en-US" sz="3500" dirty="0" smtClean="0"/>
              <a:t>as it emits </a:t>
            </a:r>
            <a:r>
              <a:rPr lang="en-US" sz="3500" dirty="0"/>
              <a:t>gamma </a:t>
            </a:r>
            <a:r>
              <a:rPr lang="en-US" sz="3500" dirty="0" smtClean="0"/>
              <a:t>radiation; As source </a:t>
            </a:r>
            <a:r>
              <a:rPr lang="en-US" sz="3500" dirty="0"/>
              <a:t>of the emission is inside </a:t>
            </a:r>
            <a:r>
              <a:rPr lang="en-US" sz="3500" dirty="0" smtClean="0"/>
              <a:t>body can </a:t>
            </a:r>
            <a:r>
              <a:rPr lang="en-US" sz="3500" dirty="0"/>
              <a:t>only be detected if the radiation can </a:t>
            </a:r>
            <a:r>
              <a:rPr lang="en-US" sz="3500" dirty="0" smtClean="0"/>
              <a:t>escape </a:t>
            </a:r>
            <a:r>
              <a:rPr lang="en-US" sz="3500" dirty="0"/>
              <a:t>the </a:t>
            </a:r>
            <a:r>
              <a:rPr lang="en-US" sz="3500" dirty="0" smtClean="0"/>
              <a:t>body which gamma rays can.</a:t>
            </a:r>
          </a:p>
          <a:p>
            <a:pPr lvl="1">
              <a:buFont typeface="Courier New"/>
              <a:buChar char="o"/>
            </a:pPr>
            <a:r>
              <a:rPr lang="en-US" sz="3500" dirty="0" smtClean="0"/>
              <a:t>Gamma = low </a:t>
            </a:r>
            <a:r>
              <a:rPr lang="en-US" sz="3500" dirty="0"/>
              <a:t>energy </a:t>
            </a:r>
            <a:r>
              <a:rPr lang="en-US" sz="3500" dirty="0" smtClean="0"/>
              <a:t>radiation </a:t>
            </a:r>
            <a:r>
              <a:rPr lang="en-US" sz="3500" dirty="0"/>
              <a:t>so less hazardous to the patient: </a:t>
            </a:r>
            <a:r>
              <a:rPr lang="en-US" sz="3500" dirty="0" smtClean="0"/>
              <a:t>only affected </a:t>
            </a:r>
            <a:r>
              <a:rPr lang="en-US" sz="3500" dirty="0"/>
              <a:t>by a low </a:t>
            </a:r>
            <a:r>
              <a:rPr lang="en-US" sz="3500" dirty="0" smtClean="0"/>
              <a:t>dose.</a:t>
            </a:r>
          </a:p>
          <a:p>
            <a:pPr>
              <a:buFont typeface="Arial" charset="0"/>
              <a:buChar char="•"/>
            </a:pPr>
            <a:r>
              <a:rPr lang="en-US" sz="3500" dirty="0"/>
              <a:t>Patient is only exposed to a minimum amount of radiation: half life is 6 hours </a:t>
            </a:r>
            <a:r>
              <a:rPr lang="en-US" sz="3500" dirty="0" smtClean="0"/>
              <a:t>(long enough for diagnosis) and </a:t>
            </a:r>
            <a:r>
              <a:rPr lang="en-US" sz="3500" dirty="0"/>
              <a:t>most of  </a:t>
            </a:r>
            <a:r>
              <a:rPr lang="en-US" sz="3500" dirty="0" smtClean="0"/>
              <a:t>Tc-99m </a:t>
            </a:r>
            <a:r>
              <a:rPr lang="en-US" sz="3500" dirty="0"/>
              <a:t>will have decayed after 2 days.</a:t>
            </a:r>
          </a:p>
          <a:p>
            <a:pPr lvl="1">
              <a:buFont typeface="Courier New"/>
              <a:buChar char="o"/>
            </a:pPr>
            <a:endParaRPr lang="en-US" sz="3400" dirty="0" smtClean="0"/>
          </a:p>
          <a:p>
            <a:pPr marL="0" lvl="0" indent="0">
              <a:buNone/>
            </a:pPr>
            <a:endParaRPr lang="en-US" sz="4000" dirty="0" smtClean="0"/>
          </a:p>
        </p:txBody>
      </p:sp>
    </p:spTree>
    <p:extLst>
      <p:ext uri="{BB962C8B-B14F-4D97-AF65-F5344CB8AC3E}">
        <p14:creationId xmlns:p14="http://schemas.microsoft.com/office/powerpoint/2010/main" val="3534970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137796"/>
            <a:ext cx="8515350" cy="1143000"/>
          </a:xfrm>
        </p:spPr>
        <p:txBody>
          <a:bodyPr>
            <a:noAutofit/>
          </a:bodyPr>
          <a:lstStyle/>
          <a:p>
            <a:r>
              <a:rPr lang="en-US" sz="4800" dirty="0">
                <a:solidFill>
                  <a:srgbClr val="FF0000"/>
                </a:solidFill>
              </a:rPr>
              <a:t>Tc-99m diagnostic nuclide: Why?</a:t>
            </a:r>
            <a:endParaRPr lang="en-US" sz="4800" dirty="0"/>
          </a:p>
        </p:txBody>
      </p:sp>
      <p:sp>
        <p:nvSpPr>
          <p:cNvPr id="3" name="Content Placeholder 2"/>
          <p:cNvSpPr>
            <a:spLocks noGrp="1"/>
          </p:cNvSpPr>
          <p:nvPr>
            <p:ph idx="1"/>
          </p:nvPr>
        </p:nvSpPr>
        <p:spPr>
          <a:xfrm>
            <a:off x="182880" y="1280796"/>
            <a:ext cx="8801100" cy="5577522"/>
          </a:xfrm>
        </p:spPr>
        <p:txBody>
          <a:bodyPr>
            <a:normAutofit fontScale="92500" lnSpcReduction="20000"/>
          </a:bodyPr>
          <a:lstStyle/>
          <a:p>
            <a:pPr lvl="0"/>
            <a:r>
              <a:rPr lang="en-US" sz="4200" dirty="0" smtClean="0"/>
              <a:t>Artificially produced; m=metastable</a:t>
            </a:r>
          </a:p>
          <a:p>
            <a:pPr lvl="0"/>
            <a:r>
              <a:rPr lang="en-US" sz="4200" dirty="0" smtClean="0"/>
              <a:t>Emission of </a:t>
            </a:r>
            <a:r>
              <a:rPr lang="en-US" sz="4200" dirty="0"/>
              <a:t>low energy electrons. </a:t>
            </a:r>
          </a:p>
          <a:p>
            <a:r>
              <a:rPr lang="en-US" sz="4200" dirty="0"/>
              <a:t>Versatile </a:t>
            </a:r>
            <a:r>
              <a:rPr lang="en-US" sz="4200" dirty="0" smtClean="0"/>
              <a:t>nuclide and </a:t>
            </a:r>
            <a:r>
              <a:rPr lang="en-US" sz="4200" dirty="0"/>
              <a:t>easily administered: </a:t>
            </a:r>
          </a:p>
          <a:p>
            <a:pPr lvl="1">
              <a:buFont typeface="Courier New"/>
              <a:buChar char="o"/>
            </a:pPr>
            <a:r>
              <a:rPr lang="en-US" sz="3500" dirty="0"/>
              <a:t>Can be used to diagnose and treat cancer in different organs and tissues as it can bind onto a number of different biological carrier. Each type of tissue has its own biologically active molecule that accumulates there. </a:t>
            </a:r>
          </a:p>
          <a:p>
            <a:pPr lvl="1">
              <a:buFont typeface="Courier New"/>
              <a:buChar char="o"/>
            </a:pPr>
            <a:r>
              <a:rPr lang="en-US" sz="3500" dirty="0"/>
              <a:t>Can easily be administered to specific areas in the body. </a:t>
            </a:r>
          </a:p>
          <a:p>
            <a:pPr marL="0" lvl="0" indent="0">
              <a:buNone/>
            </a:pPr>
            <a:endParaRPr lang="en-US" sz="4000" dirty="0"/>
          </a:p>
          <a:p>
            <a:endParaRPr lang="en-US" dirty="0"/>
          </a:p>
        </p:txBody>
      </p:sp>
    </p:spTree>
    <p:extLst>
      <p:ext uri="{BB962C8B-B14F-4D97-AF65-F5344CB8AC3E}">
        <p14:creationId xmlns:p14="http://schemas.microsoft.com/office/powerpoint/2010/main" val="17370009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846820" cy="1143000"/>
          </a:xfrm>
        </p:spPr>
        <p:txBody>
          <a:bodyPr>
            <a:normAutofit fontScale="90000"/>
          </a:bodyPr>
          <a:lstStyle/>
          <a:p>
            <a:r>
              <a:rPr lang="en-US" sz="5400" smtClean="0">
                <a:solidFill>
                  <a:srgbClr val="FF0000"/>
                </a:solidFill>
              </a:rPr>
              <a:t>Lu-177 </a:t>
            </a:r>
            <a:r>
              <a:rPr lang="en-US" sz="5400">
                <a:solidFill>
                  <a:srgbClr val="FF0000"/>
                </a:solidFill>
              </a:rPr>
              <a:t>diagnostic nuclide: Why?</a:t>
            </a:r>
            <a:endParaRPr lang="en-US" sz="5400" dirty="0">
              <a:solidFill>
                <a:srgbClr val="FF0000"/>
              </a:solidFill>
            </a:endParaRPr>
          </a:p>
        </p:txBody>
      </p:sp>
      <p:sp>
        <p:nvSpPr>
          <p:cNvPr id="3" name="Content Placeholder 2"/>
          <p:cNvSpPr>
            <a:spLocks noGrp="1"/>
          </p:cNvSpPr>
          <p:nvPr>
            <p:ph idx="1"/>
          </p:nvPr>
        </p:nvSpPr>
        <p:spPr>
          <a:xfrm>
            <a:off x="297180" y="2172335"/>
            <a:ext cx="8549640" cy="4525963"/>
          </a:xfrm>
        </p:spPr>
        <p:txBody>
          <a:bodyPr>
            <a:normAutofit/>
          </a:bodyPr>
          <a:lstStyle/>
          <a:p>
            <a:r>
              <a:rPr lang="en-US" sz="4000" dirty="0" smtClean="0"/>
              <a:t>Emits strong beta radiation</a:t>
            </a:r>
          </a:p>
          <a:p>
            <a:r>
              <a:rPr lang="en-US" sz="4000" dirty="0" smtClean="0"/>
              <a:t>Also emits gamma radiation that can be detected outside the body and can therefore be used for imaging of small </a:t>
            </a:r>
            <a:r>
              <a:rPr lang="en-US" sz="4000" dirty="0" err="1" smtClean="0"/>
              <a:t>tumours</a:t>
            </a:r>
            <a:endParaRPr lang="en-US" sz="4000" dirty="0" smtClean="0"/>
          </a:p>
          <a:p>
            <a:r>
              <a:rPr lang="en-US" sz="4000" dirty="0" smtClean="0"/>
              <a:t>Also used for TAT</a:t>
            </a:r>
            <a:endParaRPr lang="en-US" sz="4000" dirty="0"/>
          </a:p>
        </p:txBody>
      </p:sp>
    </p:spTree>
    <p:extLst>
      <p:ext uri="{BB962C8B-B14F-4D97-AF65-F5344CB8AC3E}">
        <p14:creationId xmlns:p14="http://schemas.microsoft.com/office/powerpoint/2010/main" val="21355457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4658"/>
            <a:ext cx="8229600" cy="1143000"/>
          </a:xfrm>
        </p:spPr>
        <p:txBody>
          <a:bodyPr>
            <a:normAutofit fontScale="90000"/>
          </a:bodyPr>
          <a:lstStyle/>
          <a:p>
            <a:r>
              <a:rPr lang="en-US" sz="5400" dirty="0" smtClean="0">
                <a:solidFill>
                  <a:srgbClr val="FF0000"/>
                </a:solidFill>
              </a:rPr>
              <a:t>Y-90 </a:t>
            </a:r>
            <a:r>
              <a:rPr lang="en-US" sz="5400" dirty="0">
                <a:solidFill>
                  <a:srgbClr val="FF0000"/>
                </a:solidFill>
              </a:rPr>
              <a:t>diagnostic nuclide: Why?</a:t>
            </a:r>
          </a:p>
        </p:txBody>
      </p:sp>
      <p:sp>
        <p:nvSpPr>
          <p:cNvPr id="3" name="Content Placeholder 2"/>
          <p:cNvSpPr>
            <a:spLocks noGrp="1"/>
          </p:cNvSpPr>
          <p:nvPr>
            <p:ph idx="1"/>
          </p:nvPr>
        </p:nvSpPr>
        <p:spPr>
          <a:xfrm>
            <a:off x="457200" y="1920240"/>
            <a:ext cx="8229600" cy="4205923"/>
          </a:xfrm>
        </p:spPr>
        <p:txBody>
          <a:bodyPr/>
          <a:lstStyle/>
          <a:p>
            <a:r>
              <a:rPr lang="en-US" dirty="0"/>
              <a:t>Emits </a:t>
            </a:r>
            <a:r>
              <a:rPr lang="en-US" dirty="0" smtClean="0"/>
              <a:t>beta </a:t>
            </a:r>
            <a:r>
              <a:rPr lang="en-US" dirty="0"/>
              <a:t>radiation</a:t>
            </a:r>
          </a:p>
          <a:p>
            <a:r>
              <a:rPr lang="en-US" dirty="0" smtClean="0"/>
              <a:t>Short half life of 64 hours</a:t>
            </a:r>
            <a:endParaRPr lang="en-US" dirty="0"/>
          </a:p>
          <a:p>
            <a:endParaRPr lang="en-US" dirty="0"/>
          </a:p>
        </p:txBody>
      </p:sp>
    </p:spTree>
    <p:extLst>
      <p:ext uri="{BB962C8B-B14F-4D97-AF65-F5344CB8AC3E}">
        <p14:creationId xmlns:p14="http://schemas.microsoft.com/office/powerpoint/2010/main" val="28613901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Nuclear medicine</a:t>
            </a:r>
            <a:endParaRPr lang="en-US" sz="5400" dirty="0">
              <a:solidFill>
                <a:srgbClr val="FF0000"/>
              </a:solidFill>
            </a:endParaRPr>
          </a:p>
        </p:txBody>
      </p:sp>
      <p:sp>
        <p:nvSpPr>
          <p:cNvPr id="3" name="Content Placeholder 2"/>
          <p:cNvSpPr>
            <a:spLocks noGrp="1"/>
          </p:cNvSpPr>
          <p:nvPr>
            <p:ph idx="1"/>
          </p:nvPr>
        </p:nvSpPr>
        <p:spPr>
          <a:xfrm>
            <a:off x="0" y="1600200"/>
            <a:ext cx="9144000" cy="4525963"/>
          </a:xfrm>
        </p:spPr>
        <p:txBody>
          <a:bodyPr>
            <a:noAutofit/>
          </a:bodyPr>
          <a:lstStyle/>
          <a:p>
            <a:r>
              <a:rPr lang="en-US" sz="3600" dirty="0" smtClean="0"/>
              <a:t>Uses radionuclides:  unstable </a:t>
            </a:r>
            <a:r>
              <a:rPr lang="en-US" sz="3600" dirty="0" err="1" smtClean="0"/>
              <a:t>nucleii</a:t>
            </a:r>
            <a:r>
              <a:rPr lang="en-US" sz="3600" dirty="0" smtClean="0"/>
              <a:t> that spontaneously decay emitting radiation (energy and particles) to form more stable </a:t>
            </a:r>
            <a:r>
              <a:rPr lang="en-US" sz="3600" dirty="0" err="1" smtClean="0"/>
              <a:t>nucleii</a:t>
            </a:r>
            <a:r>
              <a:rPr lang="en-US" sz="3600" dirty="0" smtClean="0"/>
              <a:t>.</a:t>
            </a:r>
          </a:p>
          <a:p>
            <a:pPr marL="0" indent="0">
              <a:buNone/>
            </a:pPr>
            <a:endParaRPr lang="en-US" sz="1400" dirty="0" smtClean="0"/>
          </a:p>
          <a:p>
            <a:r>
              <a:rPr lang="en-US" sz="3600" dirty="0" smtClean="0"/>
              <a:t>Radionuclides can be natural or produced by bombarding </a:t>
            </a:r>
            <a:r>
              <a:rPr lang="en-US" sz="3600" dirty="0" err="1" smtClean="0"/>
              <a:t>nucleii</a:t>
            </a:r>
            <a:r>
              <a:rPr lang="en-US" sz="3600" dirty="0" smtClean="0"/>
              <a:t> with subatomic particles.</a:t>
            </a:r>
          </a:p>
          <a:p>
            <a:pPr marL="0" indent="0">
              <a:buNone/>
            </a:pPr>
            <a:endParaRPr lang="en-US" sz="1400" dirty="0"/>
          </a:p>
          <a:p>
            <a:r>
              <a:rPr lang="en-US" sz="3600" dirty="0" smtClean="0"/>
              <a:t>How are these </a:t>
            </a:r>
            <a:r>
              <a:rPr lang="en-US" sz="3600" dirty="0" smtClean="0"/>
              <a:t>nuclides </a:t>
            </a:r>
            <a:r>
              <a:rPr lang="en-US" sz="3600" dirty="0" smtClean="0"/>
              <a:t>used? </a:t>
            </a:r>
            <a:endParaRPr lang="en-US" sz="3600" dirty="0"/>
          </a:p>
        </p:txBody>
      </p:sp>
    </p:spTree>
    <p:extLst>
      <p:ext uri="{BB962C8B-B14F-4D97-AF65-F5344CB8AC3E}">
        <p14:creationId xmlns:p14="http://schemas.microsoft.com/office/powerpoint/2010/main" val="432717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358"/>
            <a:ext cx="8229600" cy="1143000"/>
          </a:xfrm>
        </p:spPr>
        <p:txBody>
          <a:bodyPr>
            <a:normAutofit/>
          </a:bodyPr>
          <a:lstStyle/>
          <a:p>
            <a:r>
              <a:rPr lang="en-US" sz="5400" dirty="0" smtClean="0">
                <a:solidFill>
                  <a:srgbClr val="FF0000"/>
                </a:solidFill>
              </a:rPr>
              <a:t>Activity or rate of decay</a:t>
            </a:r>
            <a:endParaRPr lang="en-US" sz="5400" dirty="0">
              <a:solidFill>
                <a:srgbClr val="FF0000"/>
              </a:solidFill>
            </a:endParaRPr>
          </a:p>
        </p:txBody>
      </p:sp>
      <p:sp>
        <p:nvSpPr>
          <p:cNvPr id="3" name="Content Placeholder 2"/>
          <p:cNvSpPr>
            <a:spLocks noGrp="1"/>
          </p:cNvSpPr>
          <p:nvPr>
            <p:ph idx="1"/>
          </p:nvPr>
        </p:nvSpPr>
        <p:spPr>
          <a:xfrm>
            <a:off x="457200" y="1737360"/>
            <a:ext cx="8229600" cy="4777740"/>
          </a:xfrm>
        </p:spPr>
        <p:txBody>
          <a:bodyPr>
            <a:normAutofit lnSpcReduction="10000"/>
          </a:bodyPr>
          <a:lstStyle/>
          <a:p>
            <a:pPr marL="0" indent="0">
              <a:buNone/>
            </a:pPr>
            <a:r>
              <a:rPr lang="en-US" sz="4400" dirty="0"/>
              <a:t>Rate of decay is the number of nuclides that decay or emit radiation per second. The unit is </a:t>
            </a:r>
            <a:r>
              <a:rPr lang="en-US" sz="4400" dirty="0" err="1"/>
              <a:t>Bequerel</a:t>
            </a:r>
            <a:r>
              <a:rPr lang="en-US" sz="4400" dirty="0"/>
              <a:t> or </a:t>
            </a:r>
            <a:r>
              <a:rPr lang="en-US" sz="4400" dirty="0" err="1"/>
              <a:t>Bq</a:t>
            </a:r>
            <a:r>
              <a:rPr lang="en-US" sz="4400" dirty="0" smtClean="0"/>
              <a:t>. </a:t>
            </a:r>
          </a:p>
          <a:p>
            <a:pPr marL="0" indent="0">
              <a:buNone/>
            </a:pPr>
            <a:endParaRPr lang="en-US" dirty="0" smtClean="0"/>
          </a:p>
          <a:p>
            <a:pPr marL="0" indent="0">
              <a:buNone/>
            </a:pPr>
            <a:r>
              <a:rPr lang="en-US" sz="4400" dirty="0" smtClean="0"/>
              <a:t>One </a:t>
            </a:r>
            <a:r>
              <a:rPr lang="en-US" sz="4400" dirty="0" err="1" smtClean="0"/>
              <a:t>Bq</a:t>
            </a:r>
            <a:r>
              <a:rPr lang="en-US" sz="4400" dirty="0" smtClean="0"/>
              <a:t> means 1 nuclide decays per second.</a:t>
            </a:r>
            <a:endParaRPr lang="en-US" sz="4400" dirty="0"/>
          </a:p>
          <a:p>
            <a:pPr marL="0" indent="0">
              <a:buNone/>
            </a:pPr>
            <a:endParaRPr lang="en-US" dirty="0"/>
          </a:p>
        </p:txBody>
      </p:sp>
    </p:spTree>
    <p:extLst>
      <p:ext uri="{BB962C8B-B14F-4D97-AF65-F5344CB8AC3E}">
        <p14:creationId xmlns:p14="http://schemas.microsoft.com/office/powerpoint/2010/main" val="39452912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30600" y="0"/>
            <a:ext cx="5359400" cy="1143000"/>
          </a:xfrm>
        </p:spPr>
        <p:txBody>
          <a:bodyPr>
            <a:normAutofit/>
          </a:bodyPr>
          <a:lstStyle/>
          <a:p>
            <a:r>
              <a:rPr lang="en-US" sz="5400" dirty="0" smtClean="0">
                <a:solidFill>
                  <a:srgbClr val="FF0000"/>
                </a:solidFill>
              </a:rPr>
              <a:t>Half life, t</a:t>
            </a:r>
            <a:r>
              <a:rPr lang="en-US" sz="5400" baseline="-25000" dirty="0" smtClean="0">
                <a:solidFill>
                  <a:srgbClr val="FF0000"/>
                </a:solidFill>
              </a:rPr>
              <a:t>1/2</a:t>
            </a:r>
            <a:endParaRPr lang="en-US" sz="5400" baseline="-25000" dirty="0">
              <a:solidFill>
                <a:srgbClr val="FF0000"/>
              </a:solidFill>
            </a:endParaRPr>
          </a:p>
        </p:txBody>
      </p:sp>
      <p:sp>
        <p:nvSpPr>
          <p:cNvPr id="5" name="Content Placeholder 4"/>
          <p:cNvSpPr>
            <a:spLocks noGrp="1"/>
          </p:cNvSpPr>
          <p:nvPr>
            <p:ph idx="1"/>
          </p:nvPr>
        </p:nvSpPr>
        <p:spPr>
          <a:xfrm>
            <a:off x="0" y="1120140"/>
            <a:ext cx="8890000" cy="5737860"/>
          </a:xfrm>
        </p:spPr>
        <p:txBody>
          <a:bodyPr>
            <a:normAutofit/>
          </a:bodyPr>
          <a:lstStyle/>
          <a:p>
            <a:r>
              <a:rPr lang="en-US" dirty="0"/>
              <a:t>T</a:t>
            </a:r>
            <a:r>
              <a:rPr lang="en-US" dirty="0" smtClean="0"/>
              <a:t>ime </a:t>
            </a:r>
            <a:r>
              <a:rPr lang="en-US" dirty="0"/>
              <a:t>it takes for </a:t>
            </a:r>
            <a:r>
              <a:rPr lang="en-US" dirty="0" smtClean="0"/>
              <a:t>:</a:t>
            </a:r>
          </a:p>
          <a:p>
            <a:pPr lvl="1">
              <a:buFont typeface="Courier New"/>
              <a:buChar char="o"/>
            </a:pPr>
            <a:r>
              <a:rPr lang="en-US" sz="3100" dirty="0"/>
              <a:t>H</a:t>
            </a:r>
            <a:r>
              <a:rPr lang="en-US" sz="3100" dirty="0" smtClean="0"/>
              <a:t>alf </a:t>
            </a:r>
            <a:r>
              <a:rPr lang="en-US" sz="3100" dirty="0"/>
              <a:t>the initial amount or concentration of a radionuclide to decay. </a:t>
            </a:r>
            <a:endParaRPr lang="en-US" sz="3100" dirty="0" smtClean="0"/>
          </a:p>
          <a:p>
            <a:pPr lvl="1">
              <a:buFont typeface="Courier New"/>
              <a:buChar char="o"/>
            </a:pPr>
            <a:r>
              <a:rPr lang="en-US" sz="3100" dirty="0" smtClean="0"/>
              <a:t>Activity or rate of decay to half</a:t>
            </a:r>
          </a:p>
          <a:p>
            <a:r>
              <a:rPr lang="en-US" dirty="0" smtClean="0"/>
              <a:t>Dependent on nature of nuclide (decay constant)</a:t>
            </a:r>
          </a:p>
          <a:p>
            <a:r>
              <a:rPr lang="en-US" dirty="0" smtClean="0"/>
              <a:t>Half life remains constant</a:t>
            </a:r>
          </a:p>
          <a:p>
            <a:r>
              <a:rPr lang="en-US" dirty="0" smtClean="0"/>
              <a:t>Independent of :</a:t>
            </a:r>
          </a:p>
          <a:p>
            <a:pPr lvl="1">
              <a:buFont typeface="Courier New"/>
              <a:buChar char="o"/>
            </a:pPr>
            <a:r>
              <a:rPr lang="en-US" sz="3100" dirty="0" smtClean="0"/>
              <a:t>Concentration or starting amount of nuclide</a:t>
            </a:r>
          </a:p>
          <a:p>
            <a:pPr lvl="1">
              <a:buFont typeface="Courier New"/>
              <a:buChar char="o"/>
            </a:pPr>
            <a:r>
              <a:rPr lang="en-US" sz="3100" dirty="0" smtClean="0"/>
              <a:t>Temperature</a:t>
            </a:r>
          </a:p>
          <a:p>
            <a:pPr lvl="1">
              <a:buFont typeface="Courier New"/>
              <a:buChar char="o"/>
            </a:pPr>
            <a:r>
              <a:rPr lang="en-US" sz="3100" dirty="0" smtClean="0"/>
              <a:t>Pressure</a:t>
            </a:r>
          </a:p>
        </p:txBody>
      </p:sp>
    </p:spTree>
    <p:extLst>
      <p:ext uri="{BB962C8B-B14F-4D97-AF65-F5344CB8AC3E}">
        <p14:creationId xmlns:p14="http://schemas.microsoft.com/office/powerpoint/2010/main" val="281887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normAutofit/>
          </a:bodyPr>
          <a:lstStyle/>
          <a:p>
            <a:r>
              <a:rPr lang="en-US" sz="5400" dirty="0" smtClean="0">
                <a:solidFill>
                  <a:srgbClr val="FF0000"/>
                </a:solidFill>
              </a:rPr>
              <a:t>Half life, t</a:t>
            </a:r>
            <a:r>
              <a:rPr lang="en-US" sz="5400" baseline="-25000" dirty="0" smtClean="0">
                <a:solidFill>
                  <a:srgbClr val="FF0000"/>
                </a:solidFill>
              </a:rPr>
              <a:t>1/2</a:t>
            </a:r>
            <a:endParaRPr lang="en-US" sz="5400" baseline="-25000" dirty="0">
              <a:solidFill>
                <a:srgbClr val="FF0000"/>
              </a:solidFill>
            </a:endParaRPr>
          </a:p>
        </p:txBody>
      </p:sp>
      <p:sp>
        <p:nvSpPr>
          <p:cNvPr id="5" name="Content Placeholder 4"/>
          <p:cNvSpPr>
            <a:spLocks noGrp="1"/>
          </p:cNvSpPr>
          <p:nvPr>
            <p:ph idx="1"/>
          </p:nvPr>
        </p:nvSpPr>
        <p:spPr>
          <a:xfrm>
            <a:off x="0" y="1371600"/>
            <a:ext cx="9144000" cy="5486400"/>
          </a:xfrm>
        </p:spPr>
        <p:txBody>
          <a:bodyPr>
            <a:normAutofit/>
          </a:bodyPr>
          <a:lstStyle/>
          <a:p>
            <a:r>
              <a:rPr lang="en-US" sz="3600" dirty="0" smtClean="0"/>
              <a:t>The </a:t>
            </a:r>
            <a:r>
              <a:rPr lang="en-US" sz="3600" dirty="0"/>
              <a:t>longer the </a:t>
            </a:r>
            <a:r>
              <a:rPr lang="en-US" sz="3600" dirty="0" smtClean="0"/>
              <a:t>half-life</a:t>
            </a:r>
            <a:r>
              <a:rPr lang="en-US" sz="3600" dirty="0"/>
              <a:t>, the more slowly a radionuclide decays, the </a:t>
            </a:r>
            <a:r>
              <a:rPr lang="en-US" sz="3600"/>
              <a:t>lower </a:t>
            </a:r>
            <a:r>
              <a:rPr lang="en-US" sz="3600" smtClean="0"/>
              <a:t>its </a:t>
            </a:r>
            <a:r>
              <a:rPr lang="en-US" sz="3600" dirty="0"/>
              <a:t>activity </a:t>
            </a:r>
            <a:r>
              <a:rPr lang="en-US" sz="3600" dirty="0" smtClean="0"/>
              <a:t>(inverse </a:t>
            </a:r>
            <a:r>
              <a:rPr lang="en-US" sz="3600" dirty="0"/>
              <a:t>relationship between half life and activity), the lower </a:t>
            </a:r>
            <a:r>
              <a:rPr lang="en-US" sz="3600"/>
              <a:t>the </a:t>
            </a:r>
            <a:r>
              <a:rPr lang="en-US" sz="3600" smtClean="0"/>
              <a:t>dose </a:t>
            </a:r>
            <a:r>
              <a:rPr lang="en-US" sz="3600" dirty="0"/>
              <a:t>of radiation emitted</a:t>
            </a:r>
            <a:r>
              <a:rPr lang="en-US" sz="3600" dirty="0" smtClean="0"/>
              <a:t>.</a:t>
            </a:r>
          </a:p>
          <a:p>
            <a:endParaRPr lang="en-US" sz="1600" dirty="0"/>
          </a:p>
          <a:p>
            <a:r>
              <a:rPr lang="en-US" sz="3600" dirty="0"/>
              <a:t>As radioactive decay only involves 1 reacting species it follows first order reaction kinetics i.e. rate = k[N].</a:t>
            </a:r>
          </a:p>
          <a:p>
            <a:endParaRPr lang="en-US" dirty="0"/>
          </a:p>
          <a:p>
            <a:pPr marL="0" indent="0">
              <a:buNone/>
            </a:pPr>
            <a:endParaRPr lang="en-US" dirty="0"/>
          </a:p>
        </p:txBody>
      </p:sp>
    </p:spTree>
    <p:extLst>
      <p:ext uri="{BB962C8B-B14F-4D97-AF65-F5344CB8AC3E}">
        <p14:creationId xmlns:p14="http://schemas.microsoft.com/office/powerpoint/2010/main" val="9135461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 y="274638"/>
            <a:ext cx="8692444" cy="1143000"/>
          </a:xfrm>
        </p:spPr>
        <p:txBody>
          <a:bodyPr>
            <a:noAutofit/>
          </a:bodyPr>
          <a:lstStyle/>
          <a:p>
            <a:r>
              <a:rPr lang="en-US" sz="4800" dirty="0" smtClean="0">
                <a:solidFill>
                  <a:srgbClr val="FF0000"/>
                </a:solidFill>
              </a:rPr>
              <a:t>Decay constant, </a:t>
            </a:r>
            <a:r>
              <a:rPr lang="en-US" sz="4800" b="1" dirty="0" err="1" smtClean="0">
                <a:solidFill>
                  <a:srgbClr val="FF0000"/>
                </a:solidFill>
              </a:rPr>
              <a:t>λ</a:t>
            </a:r>
            <a:endParaRPr lang="en-US" sz="4800" dirty="0">
              <a:solidFill>
                <a:srgbClr val="FF0000"/>
              </a:solidFill>
            </a:endParaRPr>
          </a:p>
        </p:txBody>
      </p:sp>
      <p:sp>
        <p:nvSpPr>
          <p:cNvPr id="3" name="Content Placeholder 2"/>
          <p:cNvSpPr>
            <a:spLocks noGrp="1"/>
          </p:cNvSpPr>
          <p:nvPr>
            <p:ph idx="1"/>
          </p:nvPr>
        </p:nvSpPr>
        <p:spPr>
          <a:xfrm>
            <a:off x="0" y="1600200"/>
            <a:ext cx="9144000" cy="5257800"/>
          </a:xfrm>
        </p:spPr>
        <p:txBody>
          <a:bodyPr>
            <a:normAutofit lnSpcReduction="10000"/>
          </a:bodyPr>
          <a:lstStyle/>
          <a:p>
            <a:r>
              <a:rPr lang="en-US" dirty="0" smtClean="0"/>
              <a:t>Radioactive decay follows first order reaction kinetics as expressed by the following rate law:</a:t>
            </a:r>
          </a:p>
          <a:p>
            <a:pPr marL="0" indent="0">
              <a:buNone/>
            </a:pPr>
            <a:r>
              <a:rPr lang="en-US" dirty="0"/>
              <a:t> </a:t>
            </a:r>
            <a:r>
              <a:rPr lang="en-US" dirty="0" smtClean="0"/>
              <a:t>   rate of decay = k[N]           N= radionuclide</a:t>
            </a:r>
          </a:p>
          <a:p>
            <a:pPr marL="0" indent="0">
              <a:buNone/>
            </a:pPr>
            <a:endParaRPr lang="en-US" sz="2400" dirty="0" smtClean="0"/>
          </a:p>
          <a:p>
            <a:r>
              <a:rPr lang="en-US" dirty="0" smtClean="0"/>
              <a:t>The rate law expression can be converted into the  following expression that links the half life to the rate constant which is now called a decay constant</a:t>
            </a:r>
          </a:p>
          <a:p>
            <a:endParaRPr lang="en-US" sz="2400" dirty="0" smtClean="0"/>
          </a:p>
          <a:p>
            <a:r>
              <a:rPr lang="en-US" dirty="0" smtClean="0"/>
              <a:t>Expression:  </a:t>
            </a:r>
            <a:r>
              <a:rPr lang="en-US" sz="3600" dirty="0" smtClean="0">
                <a:solidFill>
                  <a:srgbClr val="FF0000"/>
                </a:solidFill>
              </a:rPr>
              <a:t>t</a:t>
            </a:r>
            <a:r>
              <a:rPr lang="en-US" sz="3600" baseline="-25000" dirty="0" smtClean="0">
                <a:solidFill>
                  <a:srgbClr val="FF0000"/>
                </a:solidFill>
              </a:rPr>
              <a:t>1/2</a:t>
            </a:r>
            <a:r>
              <a:rPr lang="en-US" sz="3600" dirty="0" smtClean="0">
                <a:solidFill>
                  <a:srgbClr val="FF0000"/>
                </a:solidFill>
              </a:rPr>
              <a:t>  = ln 2/</a:t>
            </a:r>
            <a:r>
              <a:rPr lang="en-US" sz="3600" b="1" dirty="0" err="1" smtClean="0">
                <a:solidFill>
                  <a:srgbClr val="FF0000"/>
                </a:solidFill>
              </a:rPr>
              <a:t>λ</a:t>
            </a:r>
            <a:r>
              <a:rPr lang="en-US" sz="3600" dirty="0" smtClean="0">
                <a:solidFill>
                  <a:srgbClr val="FF0000"/>
                </a:solidFill>
              </a:rPr>
              <a:t>   (t</a:t>
            </a:r>
            <a:r>
              <a:rPr lang="en-US" sz="3600" baseline="-25000" dirty="0" smtClean="0">
                <a:solidFill>
                  <a:srgbClr val="FF0000"/>
                </a:solidFill>
              </a:rPr>
              <a:t>1/2 </a:t>
            </a:r>
            <a:r>
              <a:rPr lang="en-US" sz="3600" dirty="0" smtClean="0">
                <a:solidFill>
                  <a:srgbClr val="FF0000"/>
                </a:solidFill>
              </a:rPr>
              <a:t>=  0.693/</a:t>
            </a:r>
            <a:r>
              <a:rPr lang="en-US" sz="3600" b="1" dirty="0" err="1" smtClean="0">
                <a:solidFill>
                  <a:srgbClr val="FF0000"/>
                </a:solidFill>
              </a:rPr>
              <a:t>λ</a:t>
            </a:r>
            <a:r>
              <a:rPr lang="en-US" sz="3600" dirty="0" smtClean="0">
                <a:solidFill>
                  <a:srgbClr val="FF0000"/>
                </a:solidFill>
              </a:rPr>
              <a:t>)</a:t>
            </a:r>
          </a:p>
          <a:p>
            <a:pPr marL="0" indent="0">
              <a:buNone/>
            </a:pPr>
            <a:r>
              <a:rPr lang="en-US" dirty="0" smtClean="0"/>
              <a:t>    (In data booklet!!)</a:t>
            </a:r>
          </a:p>
          <a:p>
            <a:endParaRPr lang="en-US" dirty="0"/>
          </a:p>
        </p:txBody>
      </p:sp>
    </p:spTree>
    <p:extLst>
      <p:ext uri="{BB962C8B-B14F-4D97-AF65-F5344CB8AC3E}">
        <p14:creationId xmlns:p14="http://schemas.microsoft.com/office/powerpoint/2010/main" val="3034595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778" y="0"/>
            <a:ext cx="8692444" cy="1143000"/>
          </a:xfrm>
        </p:spPr>
        <p:txBody>
          <a:bodyPr>
            <a:noAutofit/>
          </a:bodyPr>
          <a:lstStyle/>
          <a:p>
            <a:r>
              <a:rPr lang="en-US" sz="4800" dirty="0" smtClean="0">
                <a:solidFill>
                  <a:srgbClr val="FF0000"/>
                </a:solidFill>
              </a:rPr>
              <a:t>Decay constant </a:t>
            </a:r>
            <a:endParaRPr lang="en-US" sz="4800" dirty="0">
              <a:solidFill>
                <a:srgbClr val="FF0000"/>
              </a:solidFill>
            </a:endParaRPr>
          </a:p>
        </p:txBody>
      </p:sp>
      <p:sp>
        <p:nvSpPr>
          <p:cNvPr id="3" name="Content Placeholder 2"/>
          <p:cNvSpPr>
            <a:spLocks noGrp="1"/>
          </p:cNvSpPr>
          <p:nvPr>
            <p:ph idx="1"/>
          </p:nvPr>
        </p:nvSpPr>
        <p:spPr>
          <a:xfrm>
            <a:off x="0" y="1303020"/>
            <a:ext cx="9144000" cy="5554980"/>
          </a:xfrm>
        </p:spPr>
        <p:txBody>
          <a:bodyPr>
            <a:normAutofit lnSpcReduction="10000"/>
          </a:bodyPr>
          <a:lstStyle/>
          <a:p>
            <a:pPr marL="0" indent="0">
              <a:buNone/>
            </a:pPr>
            <a:r>
              <a:rPr lang="en-US" dirty="0"/>
              <a:t>The expression </a:t>
            </a:r>
            <a:r>
              <a:rPr lang="en-US" b="1" dirty="0" err="1"/>
              <a:t>λ</a:t>
            </a:r>
            <a:r>
              <a:rPr lang="en-US" dirty="0"/>
              <a:t> = </a:t>
            </a:r>
            <a:r>
              <a:rPr lang="en-US" dirty="0" smtClean="0"/>
              <a:t>ln 2/ </a:t>
            </a:r>
            <a:r>
              <a:rPr lang="en-US" dirty="0"/>
              <a:t>t</a:t>
            </a:r>
            <a:r>
              <a:rPr lang="en-US" baseline="-25000" dirty="0"/>
              <a:t>1/2 </a:t>
            </a:r>
            <a:r>
              <a:rPr lang="en-US" baseline="-25000" dirty="0" smtClean="0"/>
              <a:t>  </a:t>
            </a:r>
            <a:r>
              <a:rPr lang="en-US" dirty="0" smtClean="0"/>
              <a:t>also </a:t>
            </a:r>
            <a:r>
              <a:rPr lang="en-US" dirty="0"/>
              <a:t>indicates </a:t>
            </a:r>
            <a:r>
              <a:rPr lang="en-US" dirty="0" smtClean="0"/>
              <a:t>that:</a:t>
            </a:r>
          </a:p>
          <a:p>
            <a:r>
              <a:rPr lang="en-US" dirty="0"/>
              <a:t>D</a:t>
            </a:r>
            <a:r>
              <a:rPr lang="en-US" dirty="0" smtClean="0"/>
              <a:t>ecay </a:t>
            </a:r>
            <a:r>
              <a:rPr lang="en-US" dirty="0"/>
              <a:t>constant </a:t>
            </a:r>
            <a:r>
              <a:rPr lang="en-US" dirty="0" smtClean="0"/>
              <a:t>is also independent of: </a:t>
            </a:r>
          </a:p>
          <a:p>
            <a:pPr lvl="1">
              <a:buFont typeface="Courier New"/>
              <a:buChar char="o"/>
            </a:pPr>
            <a:r>
              <a:rPr lang="en-US" sz="3200" dirty="0" smtClean="0"/>
              <a:t>concentration or starting amount of </a:t>
            </a:r>
            <a:r>
              <a:rPr lang="en-US" sz="3200" dirty="0"/>
              <a:t>the nuclide </a:t>
            </a:r>
            <a:endParaRPr lang="en-US" sz="3200" dirty="0" smtClean="0"/>
          </a:p>
          <a:p>
            <a:pPr lvl="1">
              <a:buFont typeface="Courier New"/>
              <a:buChar char="o"/>
            </a:pPr>
            <a:r>
              <a:rPr lang="en-US" sz="3200" dirty="0" smtClean="0"/>
              <a:t>Temperature</a:t>
            </a:r>
          </a:p>
          <a:p>
            <a:pPr lvl="1">
              <a:buFont typeface="Courier New"/>
              <a:buChar char="o"/>
            </a:pPr>
            <a:r>
              <a:rPr lang="en-US" sz="3200" dirty="0" smtClean="0"/>
              <a:t>Pressure</a:t>
            </a:r>
          </a:p>
          <a:p>
            <a:pPr>
              <a:buFont typeface="Arial" charset="0"/>
              <a:buChar char="•"/>
            </a:pPr>
            <a:r>
              <a:rPr lang="en-US" dirty="0" smtClean="0"/>
              <a:t>Dependent on </a:t>
            </a:r>
            <a:r>
              <a:rPr lang="en-US" dirty="0"/>
              <a:t>t</a:t>
            </a:r>
            <a:r>
              <a:rPr lang="en-US" baseline="-25000" dirty="0"/>
              <a:t>1/2 </a:t>
            </a:r>
            <a:r>
              <a:rPr lang="en-US" baseline="-25000" dirty="0" smtClean="0"/>
              <a:t> </a:t>
            </a:r>
            <a:r>
              <a:rPr lang="en-US" dirty="0" smtClean="0"/>
              <a:t>which depends on the nature of radionuclide</a:t>
            </a:r>
          </a:p>
          <a:p>
            <a:pPr>
              <a:buFont typeface="Arial" charset="0"/>
              <a:buChar char="•"/>
            </a:pPr>
            <a:r>
              <a:rPr lang="en-US" dirty="0" smtClean="0"/>
              <a:t>Decay constant </a:t>
            </a:r>
            <a:r>
              <a:rPr lang="en-US" dirty="0"/>
              <a:t>remains constant throughout the decay process</a:t>
            </a:r>
            <a:r>
              <a:rPr lang="en-US" dirty="0" smtClean="0"/>
              <a:t>.</a:t>
            </a:r>
          </a:p>
          <a:p>
            <a:pPr>
              <a:buFont typeface="Arial" charset="0"/>
              <a:buChar char="•"/>
            </a:pPr>
            <a:r>
              <a:rPr lang="en-US" dirty="0" smtClean="0"/>
              <a:t>Has unit time</a:t>
            </a:r>
            <a:r>
              <a:rPr lang="en-US" baseline="30000" dirty="0" smtClean="0"/>
              <a:t>-1</a:t>
            </a:r>
            <a:endParaRPr lang="en-US" dirty="0"/>
          </a:p>
          <a:p>
            <a:endParaRPr lang="en-US" dirty="0"/>
          </a:p>
        </p:txBody>
      </p:sp>
    </p:spTree>
    <p:extLst>
      <p:ext uri="{BB962C8B-B14F-4D97-AF65-F5344CB8AC3E}">
        <p14:creationId xmlns:p14="http://schemas.microsoft.com/office/powerpoint/2010/main" val="12392939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solidFill>
                  <a:srgbClr val="FF0000"/>
                </a:solidFill>
              </a:rPr>
              <a:t>Calculating decayed/remaining amount</a:t>
            </a:r>
            <a:endParaRPr lang="en-US" dirty="0">
              <a:solidFill>
                <a:srgbClr val="FF0000"/>
              </a:solidFill>
            </a:endParaRPr>
          </a:p>
        </p:txBody>
      </p:sp>
      <p:sp>
        <p:nvSpPr>
          <p:cNvPr id="3" name="Content Placeholder 2"/>
          <p:cNvSpPr>
            <a:spLocks noGrp="1"/>
          </p:cNvSpPr>
          <p:nvPr>
            <p:ph idx="1"/>
          </p:nvPr>
        </p:nvSpPr>
        <p:spPr>
          <a:xfrm>
            <a:off x="457200" y="1600200"/>
            <a:ext cx="8229600" cy="4890911"/>
          </a:xfrm>
        </p:spPr>
        <p:txBody>
          <a:bodyPr/>
          <a:lstStyle/>
          <a:p>
            <a:pPr marL="0" indent="0">
              <a:buNone/>
            </a:pPr>
            <a:r>
              <a:rPr lang="en-US" baseline="30000" dirty="0" smtClean="0"/>
              <a:t> </a:t>
            </a:r>
          </a:p>
          <a:p>
            <a:pPr marL="0" indent="0">
              <a:buNone/>
            </a:pPr>
            <a:endParaRPr lang="en-US" dirty="0" smtClean="0"/>
          </a:p>
          <a:p>
            <a:r>
              <a:rPr lang="en-US" sz="3600" dirty="0" err="1"/>
              <a:t>N</a:t>
            </a:r>
            <a:r>
              <a:rPr lang="en-US" sz="3600" baseline="-25000" dirty="0" err="1"/>
              <a:t>t</a:t>
            </a:r>
            <a:r>
              <a:rPr lang="en-US" sz="3600" dirty="0"/>
              <a:t> = amount/concentration/activity after any given time t</a:t>
            </a:r>
          </a:p>
          <a:p>
            <a:r>
              <a:rPr lang="en-US" sz="3600" dirty="0"/>
              <a:t>N</a:t>
            </a:r>
            <a:r>
              <a:rPr lang="en-US" sz="3600" baseline="-25000" dirty="0"/>
              <a:t>0</a:t>
            </a:r>
            <a:r>
              <a:rPr lang="en-US" sz="3600" dirty="0"/>
              <a:t> = initial amount (</a:t>
            </a:r>
            <a:r>
              <a:rPr lang="en-US" sz="3600" dirty="0" err="1" smtClean="0"/>
              <a:t>mol</a:t>
            </a:r>
            <a:r>
              <a:rPr lang="en-US" sz="3600" dirty="0" smtClean="0"/>
              <a:t>, mass </a:t>
            </a:r>
            <a:r>
              <a:rPr lang="en-US" sz="3600" dirty="0"/>
              <a:t>or particles/concentration/activity)</a:t>
            </a:r>
          </a:p>
          <a:p>
            <a:r>
              <a:rPr lang="en-US" sz="3600" dirty="0"/>
              <a:t>t = any given time</a:t>
            </a:r>
          </a:p>
          <a:p>
            <a:r>
              <a:rPr lang="en-US" sz="3600" dirty="0"/>
              <a:t>t</a:t>
            </a:r>
            <a:r>
              <a:rPr lang="en-US" sz="3600" baseline="-25000" dirty="0"/>
              <a:t>1/2 </a:t>
            </a:r>
            <a:r>
              <a:rPr lang="en-US" sz="3600" dirty="0"/>
              <a:t>= half life</a:t>
            </a:r>
          </a:p>
          <a:p>
            <a:pPr marL="0" indent="0">
              <a:buNone/>
            </a:pPr>
            <a:endParaRPr lang="en-US" dirty="0"/>
          </a:p>
          <a:p>
            <a:pPr marL="514350" indent="-514350">
              <a:buFont typeface="+mj-lt"/>
              <a:buAutoNum type="arabicPeriod"/>
            </a:pPr>
            <a:endParaRPr lang="en-US" dirty="0"/>
          </a:p>
        </p:txBody>
      </p:sp>
      <p:pic>
        <p:nvPicPr>
          <p:cNvPr id="4" name="Picture 3" descr="Screen Shot 2016-03-14 at 1.06.4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5200" y="1417638"/>
            <a:ext cx="2764180" cy="1108982"/>
          </a:xfrm>
          <a:prstGeom prst="rect">
            <a:avLst/>
          </a:prstGeom>
        </p:spPr>
      </p:pic>
    </p:spTree>
    <p:extLst>
      <p:ext uri="{BB962C8B-B14F-4D97-AF65-F5344CB8AC3E}">
        <p14:creationId xmlns:p14="http://schemas.microsoft.com/office/powerpoint/2010/main" val="36751564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Medical considerations</a:t>
            </a:r>
            <a:endParaRPr lang="en-US" dirty="0">
              <a:solidFill>
                <a:srgbClr val="FF0000"/>
              </a:solidFill>
            </a:endParaRPr>
          </a:p>
        </p:txBody>
      </p:sp>
      <p:sp>
        <p:nvSpPr>
          <p:cNvPr id="3" name="Content Placeholder 2"/>
          <p:cNvSpPr>
            <a:spLocks noGrp="1"/>
          </p:cNvSpPr>
          <p:nvPr>
            <p:ph idx="1"/>
          </p:nvPr>
        </p:nvSpPr>
        <p:spPr>
          <a:xfrm>
            <a:off x="205740" y="1600200"/>
            <a:ext cx="8755380" cy="5029200"/>
          </a:xfrm>
        </p:spPr>
        <p:txBody>
          <a:bodyPr>
            <a:normAutofit fontScale="92500"/>
          </a:bodyPr>
          <a:lstStyle/>
          <a:p>
            <a:r>
              <a:rPr lang="en-US" dirty="0"/>
              <a:t>Long half life means low value for decay constant and low value for activity. </a:t>
            </a:r>
            <a:endParaRPr lang="en-US" dirty="0" smtClean="0"/>
          </a:p>
          <a:p>
            <a:r>
              <a:rPr lang="en-US" dirty="0" smtClean="0"/>
              <a:t>Nuclides </a:t>
            </a:r>
            <a:r>
              <a:rPr lang="en-US" dirty="0"/>
              <a:t>used in diagnosis or therapy should have shorter half lives so they do not remain radioactive for too long but not too short either as otherwise patient will receive high dose of radiation.  </a:t>
            </a:r>
            <a:endParaRPr lang="en-US" dirty="0" smtClean="0"/>
          </a:p>
          <a:p>
            <a:r>
              <a:rPr lang="en-US" dirty="0" smtClean="0"/>
              <a:t>Long </a:t>
            </a:r>
            <a:r>
              <a:rPr lang="en-US" dirty="0"/>
              <a:t>half life is also not ideal as often nuclides remain in the body for a while and will make patient be exposed to radiation for a longer period of time.</a:t>
            </a:r>
          </a:p>
          <a:p>
            <a:endParaRPr lang="en-US" dirty="0"/>
          </a:p>
        </p:txBody>
      </p:sp>
    </p:spTree>
    <p:extLst>
      <p:ext uri="{BB962C8B-B14F-4D97-AF65-F5344CB8AC3E}">
        <p14:creationId xmlns:p14="http://schemas.microsoft.com/office/powerpoint/2010/main" val="2254102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0894"/>
            <a:ext cx="8229600" cy="797806"/>
          </a:xfrm>
        </p:spPr>
        <p:txBody>
          <a:bodyPr>
            <a:normAutofit fontScale="90000"/>
          </a:bodyPr>
          <a:lstStyle/>
          <a:p>
            <a:r>
              <a:rPr lang="en-US" sz="5400" dirty="0" smtClean="0">
                <a:solidFill>
                  <a:srgbClr val="FF0000"/>
                </a:solidFill>
              </a:rPr>
              <a:t>MRI</a:t>
            </a:r>
            <a:endParaRPr lang="en-US" sz="5400" dirty="0">
              <a:solidFill>
                <a:srgbClr val="FF0000"/>
              </a:solidFill>
            </a:endParaRPr>
          </a:p>
        </p:txBody>
      </p:sp>
      <p:sp>
        <p:nvSpPr>
          <p:cNvPr id="3" name="Content Placeholder 2"/>
          <p:cNvSpPr>
            <a:spLocks noGrp="1"/>
          </p:cNvSpPr>
          <p:nvPr>
            <p:ph idx="1"/>
          </p:nvPr>
        </p:nvSpPr>
        <p:spPr>
          <a:xfrm>
            <a:off x="0" y="1028700"/>
            <a:ext cx="9144000" cy="5829300"/>
          </a:xfrm>
        </p:spPr>
        <p:txBody>
          <a:bodyPr>
            <a:normAutofit fontScale="92500" lnSpcReduction="10000"/>
          </a:bodyPr>
          <a:lstStyle/>
          <a:p>
            <a:r>
              <a:rPr lang="en-US" dirty="0" smtClean="0"/>
              <a:t>Magnetic resonance imaging.</a:t>
            </a:r>
          </a:p>
          <a:p>
            <a:r>
              <a:rPr lang="en-US" dirty="0"/>
              <a:t>MRI uses the same principles as NMR as the scans use very powerful magnets to detect not just H-1 but also C-13, Na-23, He-3 and P-31 nuclei and also use low frequency radio waves that are not </a:t>
            </a:r>
            <a:r>
              <a:rPr lang="en-US" dirty="0" smtClean="0"/>
              <a:t>ionizing therefore no known impact on human tissue – non-invasive.  </a:t>
            </a:r>
          </a:p>
          <a:p>
            <a:r>
              <a:rPr lang="en-US" dirty="0"/>
              <a:t>Protons in different tissues absorb </a:t>
            </a:r>
            <a:r>
              <a:rPr lang="en-US" dirty="0" err="1"/>
              <a:t>radiowaves</a:t>
            </a:r>
            <a:r>
              <a:rPr lang="en-US" dirty="0"/>
              <a:t> of different frequencies e.g. cancerous tissue; computers identify the type of tissue a proton is in. </a:t>
            </a:r>
            <a:endParaRPr lang="en-US" dirty="0" smtClean="0"/>
          </a:p>
          <a:p>
            <a:r>
              <a:rPr lang="en-US" dirty="0" smtClean="0"/>
              <a:t>The </a:t>
            </a:r>
            <a:r>
              <a:rPr lang="en-US" dirty="0" err="1"/>
              <a:t>radiowaves</a:t>
            </a:r>
            <a:r>
              <a:rPr lang="en-US" dirty="0"/>
              <a:t> absorbed by the nuclei are detected and used by computers </a:t>
            </a:r>
            <a:r>
              <a:rPr lang="en-US" dirty="0" smtClean="0"/>
              <a:t>to identify the type of tissue the proton is in and produce </a:t>
            </a:r>
            <a:r>
              <a:rPr lang="en-US" dirty="0"/>
              <a:t>2D or 3D images of internal organs or body parts.</a:t>
            </a:r>
          </a:p>
          <a:p>
            <a:pPr marL="0" indent="0">
              <a:buNone/>
            </a:pPr>
            <a:endParaRPr lang="en-US" dirty="0"/>
          </a:p>
        </p:txBody>
      </p:sp>
    </p:spTree>
    <p:extLst>
      <p:ext uri="{BB962C8B-B14F-4D97-AF65-F5344CB8AC3E}">
        <p14:creationId xmlns:p14="http://schemas.microsoft.com/office/powerpoint/2010/main" val="562201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5400" dirty="0" smtClean="0">
                <a:solidFill>
                  <a:srgbClr val="FF0000"/>
                </a:solidFill>
              </a:rPr>
              <a:t>Radiotherapy</a:t>
            </a:r>
            <a:endParaRPr lang="en-US" sz="5400" dirty="0">
              <a:solidFill>
                <a:srgbClr val="FF0000"/>
              </a:solidFill>
            </a:endParaRPr>
          </a:p>
        </p:txBody>
      </p:sp>
      <p:sp>
        <p:nvSpPr>
          <p:cNvPr id="3" name="Content Placeholder 2"/>
          <p:cNvSpPr>
            <a:spLocks noGrp="1"/>
          </p:cNvSpPr>
          <p:nvPr>
            <p:ph idx="1"/>
          </p:nvPr>
        </p:nvSpPr>
        <p:spPr>
          <a:xfrm>
            <a:off x="0" y="1349829"/>
            <a:ext cx="9144000" cy="5508171"/>
          </a:xfrm>
        </p:spPr>
        <p:txBody>
          <a:bodyPr>
            <a:normAutofit lnSpcReduction="10000"/>
          </a:bodyPr>
          <a:lstStyle/>
          <a:p>
            <a:r>
              <a:rPr lang="en-US" dirty="0" smtClean="0"/>
              <a:t>Use </a:t>
            </a:r>
            <a:r>
              <a:rPr lang="en-US" dirty="0"/>
              <a:t>of ionizing radiation as emitted by radionuclides to treat diseases </a:t>
            </a:r>
            <a:r>
              <a:rPr lang="en-US" dirty="0" smtClean="0"/>
              <a:t>(</a:t>
            </a:r>
            <a:r>
              <a:rPr lang="en-US" dirty="0" smtClean="0">
                <a:solidFill>
                  <a:srgbClr val="0000FF"/>
                </a:solidFill>
              </a:rPr>
              <a:t>radiotherapy</a:t>
            </a:r>
            <a:r>
              <a:rPr lang="en-US" dirty="0" smtClean="0"/>
              <a:t>) such </a:t>
            </a:r>
            <a:r>
              <a:rPr lang="en-US" dirty="0"/>
              <a:t>as cancer by destroying the cancer cells. </a:t>
            </a:r>
          </a:p>
          <a:p>
            <a:r>
              <a:rPr lang="en-US" dirty="0"/>
              <a:t>A</a:t>
            </a:r>
            <a:r>
              <a:rPr lang="en-US" dirty="0" smtClean="0"/>
              <a:t>lso used </a:t>
            </a:r>
            <a:r>
              <a:rPr lang="en-US" dirty="0"/>
              <a:t>to </a:t>
            </a:r>
            <a:r>
              <a:rPr lang="en-US" dirty="0" smtClean="0"/>
              <a:t>diagnose a disease by providing detailed </a:t>
            </a:r>
            <a:r>
              <a:rPr lang="en-US" dirty="0"/>
              <a:t>information in the form of images </a:t>
            </a:r>
            <a:r>
              <a:rPr lang="en-US" dirty="0" smtClean="0"/>
              <a:t>(</a:t>
            </a:r>
            <a:r>
              <a:rPr lang="en-US" dirty="0" smtClean="0">
                <a:solidFill>
                  <a:srgbClr val="0000FF"/>
                </a:solidFill>
              </a:rPr>
              <a:t>nuclear imaging</a:t>
            </a:r>
            <a:r>
              <a:rPr lang="en-US" dirty="0" smtClean="0"/>
              <a:t>) about </a:t>
            </a:r>
            <a:r>
              <a:rPr lang="en-US" dirty="0"/>
              <a:t>internal organs </a:t>
            </a:r>
            <a:r>
              <a:rPr lang="en-US" dirty="0" smtClean="0"/>
              <a:t>affected by the disease.</a:t>
            </a:r>
            <a:endParaRPr lang="en-US" dirty="0"/>
          </a:p>
          <a:p>
            <a:r>
              <a:rPr lang="en-US" dirty="0"/>
              <a:t>Radioisotopes </a:t>
            </a:r>
            <a:r>
              <a:rPr lang="en-US" dirty="0" smtClean="0"/>
              <a:t>or radionuclides have </a:t>
            </a:r>
            <a:r>
              <a:rPr lang="en-US" dirty="0"/>
              <a:t>an unstable nucleus that </a:t>
            </a:r>
            <a:r>
              <a:rPr lang="en-US" dirty="0" smtClean="0"/>
              <a:t>decays spontaneously into </a:t>
            </a:r>
            <a:r>
              <a:rPr lang="en-US" dirty="0"/>
              <a:t>a more stable form by emitting radiation either in the form of subatomic particles or energy.  </a:t>
            </a:r>
          </a:p>
          <a:p>
            <a:endParaRPr lang="en-US" dirty="0"/>
          </a:p>
        </p:txBody>
      </p:sp>
    </p:spTree>
    <p:extLst>
      <p:ext uri="{BB962C8B-B14F-4D97-AF65-F5344CB8AC3E}">
        <p14:creationId xmlns:p14="http://schemas.microsoft.com/office/powerpoint/2010/main" val="424214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5400" dirty="0" smtClean="0">
                <a:solidFill>
                  <a:srgbClr val="FF0000"/>
                </a:solidFill>
              </a:rPr>
              <a:t>Radiotherapy can be …</a:t>
            </a:r>
            <a:endParaRPr lang="en-US" sz="5400" dirty="0">
              <a:solidFill>
                <a:srgbClr val="FF0000"/>
              </a:solidFill>
            </a:endParaRPr>
          </a:p>
        </p:txBody>
      </p:sp>
      <p:sp>
        <p:nvSpPr>
          <p:cNvPr id="3" name="Content Placeholder 2"/>
          <p:cNvSpPr>
            <a:spLocks noGrp="1"/>
          </p:cNvSpPr>
          <p:nvPr>
            <p:ph idx="1"/>
          </p:nvPr>
        </p:nvSpPr>
        <p:spPr>
          <a:xfrm>
            <a:off x="0" y="1143000"/>
            <a:ext cx="9144000" cy="5517444"/>
          </a:xfrm>
        </p:spPr>
        <p:txBody>
          <a:bodyPr>
            <a:normAutofit fontScale="92500"/>
          </a:bodyPr>
          <a:lstStyle/>
          <a:p>
            <a:pPr lvl="0"/>
            <a:r>
              <a:rPr lang="en-US" sz="4400" b="1" dirty="0"/>
              <a:t>Internal</a:t>
            </a:r>
            <a:r>
              <a:rPr lang="en-US" dirty="0"/>
              <a:t>: radionuclides are placed in the human body to target a particular cancerous tissue or </a:t>
            </a:r>
            <a:r>
              <a:rPr lang="en-US" dirty="0" smtClean="0"/>
              <a:t>group </a:t>
            </a:r>
            <a:r>
              <a:rPr lang="en-US" dirty="0"/>
              <a:t>of receptors.  Internal radionuclides are </a:t>
            </a:r>
            <a:r>
              <a:rPr lang="en-US" dirty="0" smtClean="0"/>
              <a:t>administered orally </a:t>
            </a:r>
            <a:r>
              <a:rPr lang="en-US" dirty="0"/>
              <a:t>as a solid or as a </a:t>
            </a:r>
            <a:r>
              <a:rPr lang="en-US" dirty="0" smtClean="0"/>
              <a:t>liquid (e.g. I-131), as </a:t>
            </a:r>
            <a:r>
              <a:rPr lang="en-US" dirty="0"/>
              <a:t>an </a:t>
            </a:r>
            <a:r>
              <a:rPr lang="en-US" dirty="0" smtClean="0"/>
              <a:t>implant or injected in the case of some liquid radionuclides.</a:t>
            </a:r>
          </a:p>
          <a:p>
            <a:pPr lvl="0"/>
            <a:endParaRPr lang="en-US" sz="1700" dirty="0"/>
          </a:p>
          <a:p>
            <a:pPr lvl="0"/>
            <a:r>
              <a:rPr lang="en-US" sz="4800" b="1" dirty="0"/>
              <a:t>External:</a:t>
            </a:r>
            <a:r>
              <a:rPr lang="en-US" dirty="0"/>
              <a:t> radiation source remains outside the human body and the beams of radiation (beta or gamma rays, photons or neutrons) target specific cancerous tissues in the body. A commonly used </a:t>
            </a:r>
            <a:r>
              <a:rPr lang="en-US" dirty="0" smtClean="0"/>
              <a:t>radionuclide </a:t>
            </a:r>
            <a:r>
              <a:rPr lang="en-US" dirty="0"/>
              <a:t>for this approach is Co-60. </a:t>
            </a:r>
          </a:p>
          <a:p>
            <a:endParaRPr lang="en-US" dirty="0"/>
          </a:p>
        </p:txBody>
      </p:sp>
    </p:spTree>
    <p:extLst>
      <p:ext uri="{BB962C8B-B14F-4D97-AF65-F5344CB8AC3E}">
        <p14:creationId xmlns:p14="http://schemas.microsoft.com/office/powerpoint/2010/main" val="2711040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556" y="274638"/>
            <a:ext cx="8946444" cy="995288"/>
          </a:xfrm>
        </p:spPr>
        <p:txBody>
          <a:bodyPr>
            <a:normAutofit fontScale="90000"/>
          </a:bodyPr>
          <a:lstStyle/>
          <a:p>
            <a:r>
              <a:rPr lang="en-US" sz="5400" dirty="0" smtClean="0">
                <a:solidFill>
                  <a:srgbClr val="FF0000"/>
                </a:solidFill>
              </a:rPr>
              <a:t>Effect of nuclear radiation on cells</a:t>
            </a:r>
            <a:endParaRPr lang="en-US" sz="5400" dirty="0">
              <a:solidFill>
                <a:srgbClr val="FF0000"/>
              </a:solidFill>
            </a:endParaRPr>
          </a:p>
        </p:txBody>
      </p:sp>
      <p:sp>
        <p:nvSpPr>
          <p:cNvPr id="3" name="Content Placeholder 2"/>
          <p:cNvSpPr>
            <a:spLocks noGrp="1"/>
          </p:cNvSpPr>
          <p:nvPr>
            <p:ph idx="1"/>
          </p:nvPr>
        </p:nvSpPr>
        <p:spPr>
          <a:xfrm>
            <a:off x="197556" y="1414601"/>
            <a:ext cx="8946444" cy="5443399"/>
          </a:xfrm>
        </p:spPr>
        <p:txBody>
          <a:bodyPr>
            <a:normAutofit fontScale="92500" lnSpcReduction="10000"/>
          </a:bodyPr>
          <a:lstStyle/>
          <a:p>
            <a:pPr marL="0" indent="0">
              <a:buNone/>
            </a:pPr>
            <a:r>
              <a:rPr lang="en-US" sz="3600" dirty="0"/>
              <a:t>R</a:t>
            </a:r>
            <a:r>
              <a:rPr lang="en-US" sz="3600" dirty="0" smtClean="0"/>
              <a:t>emoves </a:t>
            </a:r>
            <a:r>
              <a:rPr lang="en-US" sz="3600" dirty="0"/>
              <a:t>electrons from atoms in biological molecules converting them into ions </a:t>
            </a:r>
            <a:r>
              <a:rPr lang="en-US" sz="3600" dirty="0" smtClean="0"/>
              <a:t>(ionizing radiation) that </a:t>
            </a:r>
            <a:r>
              <a:rPr lang="en-US" sz="3600" dirty="0"/>
              <a:t>form reactive radicals </a:t>
            </a:r>
            <a:r>
              <a:rPr lang="en-US" sz="3600" dirty="0" smtClean="0"/>
              <a:t>(H</a:t>
            </a:r>
            <a:r>
              <a:rPr lang="en-US" sz="3600" dirty="0" smtClean="0">
                <a:latin typeface="Wingdings"/>
                <a:ea typeface="Wingdings"/>
                <a:cs typeface="Wingdings"/>
                <a:sym typeface="Wingdings"/>
              </a:rPr>
              <a:t></a:t>
            </a:r>
            <a:r>
              <a:rPr lang="en-US" sz="3600" dirty="0"/>
              <a:t> and O</a:t>
            </a:r>
            <a:r>
              <a:rPr lang="en-US" sz="3600" dirty="0" smtClean="0"/>
              <a:t>H</a:t>
            </a:r>
            <a:r>
              <a:rPr lang="en-US" sz="3600" dirty="0" smtClean="0">
                <a:latin typeface="Wingdings"/>
                <a:ea typeface="Wingdings"/>
                <a:cs typeface="Wingdings"/>
                <a:sym typeface="Wingdings"/>
              </a:rPr>
              <a:t></a:t>
            </a:r>
            <a:r>
              <a:rPr lang="en-US" sz="3600" dirty="0"/>
              <a:t> )</a:t>
            </a:r>
            <a:r>
              <a:rPr lang="en-US" sz="3600" dirty="0" smtClean="0">
                <a:latin typeface="Wingdings"/>
                <a:ea typeface="Wingdings"/>
                <a:cs typeface="Wingdings"/>
                <a:sym typeface="Wingdings"/>
              </a:rPr>
              <a:t> </a:t>
            </a:r>
            <a:r>
              <a:rPr lang="en-US" sz="3600" dirty="0" smtClean="0"/>
              <a:t> </a:t>
            </a:r>
            <a:r>
              <a:rPr lang="en-US" sz="3600" dirty="0"/>
              <a:t>that interfere with physiological processes. This </a:t>
            </a:r>
            <a:r>
              <a:rPr lang="en-US" sz="3600" dirty="0" smtClean="0"/>
              <a:t>causes genetic damage which can lead to cell death, mutations and cancer because: </a:t>
            </a:r>
            <a:endParaRPr lang="en-US" sz="3600" dirty="0"/>
          </a:p>
          <a:p>
            <a:pPr lvl="1">
              <a:buFont typeface="Courier New"/>
              <a:buChar char="o"/>
            </a:pPr>
            <a:r>
              <a:rPr lang="en-US" sz="3000" dirty="0" smtClean="0"/>
              <a:t>Break structure of DNA.</a:t>
            </a:r>
          </a:p>
          <a:p>
            <a:pPr lvl="1">
              <a:buFont typeface="Courier New"/>
              <a:buChar char="o"/>
            </a:pPr>
            <a:r>
              <a:rPr lang="en-US" sz="3000" dirty="0" smtClean="0"/>
              <a:t>Changes </a:t>
            </a:r>
            <a:r>
              <a:rPr lang="en-US" sz="3000" dirty="0"/>
              <a:t>to the structure of the DNA within the genes of cells (genetic damage) (mutations).</a:t>
            </a:r>
          </a:p>
          <a:p>
            <a:pPr lvl="1">
              <a:buFont typeface="Courier New"/>
              <a:buChar char="o"/>
            </a:pPr>
            <a:r>
              <a:rPr lang="en-US" sz="3000" dirty="0"/>
              <a:t>A reduced ability of cells to repair DNA damage.</a:t>
            </a:r>
          </a:p>
          <a:p>
            <a:pPr lvl="1">
              <a:buFont typeface="Courier New"/>
              <a:buChar char="o"/>
            </a:pPr>
            <a:r>
              <a:rPr lang="en-US" sz="3000" dirty="0"/>
              <a:t>Limited growth and regeneration of the cells/</a:t>
            </a:r>
            <a:r>
              <a:rPr lang="en-US" sz="3000" dirty="0" smtClean="0"/>
              <a:t>tissue.</a:t>
            </a:r>
            <a:endParaRPr lang="en-US" sz="3000" dirty="0"/>
          </a:p>
          <a:p>
            <a:endParaRPr lang="en-US" dirty="0"/>
          </a:p>
        </p:txBody>
      </p:sp>
    </p:spTree>
    <p:extLst>
      <p:ext uri="{BB962C8B-B14F-4D97-AF65-F5344CB8AC3E}">
        <p14:creationId xmlns:p14="http://schemas.microsoft.com/office/powerpoint/2010/main" val="4123773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53534"/>
            <a:ext cx="8229600" cy="1143000"/>
          </a:xfrm>
        </p:spPr>
        <p:txBody>
          <a:bodyPr>
            <a:noAutofit/>
          </a:bodyPr>
          <a:lstStyle/>
          <a:p>
            <a:r>
              <a:rPr lang="en-US" sz="5400" dirty="0">
                <a:solidFill>
                  <a:srgbClr val="FF0000"/>
                </a:solidFill>
              </a:rPr>
              <a:t>Effect on </a:t>
            </a:r>
            <a:r>
              <a:rPr lang="en-US" sz="5400" u="sng" dirty="0">
                <a:solidFill>
                  <a:srgbClr val="FF0000"/>
                </a:solidFill>
              </a:rPr>
              <a:t>cancerous</a:t>
            </a:r>
            <a:r>
              <a:rPr lang="en-US" sz="5400" dirty="0">
                <a:solidFill>
                  <a:srgbClr val="FF0000"/>
                </a:solidFill>
              </a:rPr>
              <a:t> cells</a:t>
            </a:r>
            <a:br>
              <a:rPr lang="en-US" sz="5400" dirty="0">
                <a:solidFill>
                  <a:srgbClr val="FF0000"/>
                </a:solidFill>
              </a:rPr>
            </a:br>
            <a:endParaRPr lang="en-US" sz="5400" dirty="0">
              <a:solidFill>
                <a:srgbClr val="FF0000"/>
              </a:solidFill>
            </a:endParaRPr>
          </a:p>
        </p:txBody>
      </p:sp>
      <p:sp>
        <p:nvSpPr>
          <p:cNvPr id="3" name="Content Placeholder 2"/>
          <p:cNvSpPr>
            <a:spLocks noGrp="1"/>
          </p:cNvSpPr>
          <p:nvPr>
            <p:ph idx="1"/>
          </p:nvPr>
        </p:nvSpPr>
        <p:spPr>
          <a:xfrm>
            <a:off x="195943" y="1986039"/>
            <a:ext cx="8948057" cy="4263496"/>
          </a:xfrm>
        </p:spPr>
        <p:txBody>
          <a:bodyPr/>
          <a:lstStyle/>
          <a:p>
            <a:pPr marL="0" indent="0">
              <a:buNone/>
            </a:pPr>
            <a:r>
              <a:rPr lang="en-US" sz="4000" dirty="0"/>
              <a:t>Same </a:t>
            </a:r>
            <a:r>
              <a:rPr lang="en-US" sz="4000" dirty="0" smtClean="0"/>
              <a:t>effect as described in previous slide </a:t>
            </a:r>
            <a:r>
              <a:rPr lang="en-US" sz="4000" dirty="0"/>
              <a:t>but cancerous cells are affected more by radiation than normal cells so targeted radiotherapy (internal or external) is on obvious choice for the treatment of cancer. </a:t>
            </a:r>
          </a:p>
          <a:p>
            <a:endParaRPr lang="en-US" dirty="0"/>
          </a:p>
        </p:txBody>
      </p:sp>
    </p:spTree>
    <p:extLst>
      <p:ext uri="{BB962C8B-B14F-4D97-AF65-F5344CB8AC3E}">
        <p14:creationId xmlns:p14="http://schemas.microsoft.com/office/powerpoint/2010/main" val="2669741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5400" dirty="0" smtClean="0">
                <a:solidFill>
                  <a:srgbClr val="FF0000"/>
                </a:solidFill>
              </a:rPr>
              <a:t>Side effects</a:t>
            </a:r>
            <a:endParaRPr lang="en-US" sz="5400" dirty="0">
              <a:solidFill>
                <a:srgbClr val="FF0000"/>
              </a:solidFill>
            </a:endParaRPr>
          </a:p>
        </p:txBody>
      </p:sp>
      <p:sp>
        <p:nvSpPr>
          <p:cNvPr id="3" name="Content Placeholder 2"/>
          <p:cNvSpPr>
            <a:spLocks noGrp="1"/>
          </p:cNvSpPr>
          <p:nvPr>
            <p:ph idx="1"/>
          </p:nvPr>
        </p:nvSpPr>
        <p:spPr>
          <a:xfrm>
            <a:off x="0" y="1143000"/>
            <a:ext cx="9144000" cy="5715000"/>
          </a:xfrm>
        </p:spPr>
        <p:txBody>
          <a:bodyPr>
            <a:normAutofit/>
          </a:bodyPr>
          <a:lstStyle/>
          <a:p>
            <a:pPr marL="0" indent="0">
              <a:buNone/>
            </a:pPr>
            <a:r>
              <a:rPr lang="en-US" dirty="0"/>
              <a:t>Ionizing radiation also affects normal cells but some cells more than others in particular cells that divide rapidly such as hair follicle cells, sex cells and cells in the skin causing more damage to the DNA and reducing </a:t>
            </a:r>
            <a:r>
              <a:rPr lang="en-US" dirty="0" smtClean="0"/>
              <a:t>growth.  </a:t>
            </a:r>
          </a:p>
          <a:p>
            <a:pPr marL="0" indent="0">
              <a:buNone/>
            </a:pPr>
            <a:r>
              <a:rPr lang="en-US" dirty="0" smtClean="0"/>
              <a:t>Some side effects: hair loss, damage </a:t>
            </a:r>
            <a:r>
              <a:rPr lang="en-US" dirty="0"/>
              <a:t>to skin and </a:t>
            </a:r>
            <a:r>
              <a:rPr lang="en-US" dirty="0" smtClean="0"/>
              <a:t>nails,</a:t>
            </a:r>
            <a:r>
              <a:rPr lang="en-US" dirty="0"/>
              <a:t> </a:t>
            </a:r>
            <a:r>
              <a:rPr lang="en-US" dirty="0" smtClean="0"/>
              <a:t>nausea, fatigue</a:t>
            </a:r>
            <a:r>
              <a:rPr lang="en-US" dirty="0"/>
              <a:t> </a:t>
            </a:r>
            <a:r>
              <a:rPr lang="en-US" dirty="0" smtClean="0"/>
              <a:t>and sterility.</a:t>
            </a:r>
          </a:p>
          <a:p>
            <a:pPr marL="0" indent="0">
              <a:buNone/>
            </a:pPr>
            <a:endParaRPr lang="en-US" sz="2000" dirty="0"/>
          </a:p>
          <a:p>
            <a:pPr marL="0" indent="0">
              <a:buNone/>
            </a:pPr>
            <a:r>
              <a:rPr lang="en-US" dirty="0" smtClean="0"/>
              <a:t>Issue: ionizing radiation can be used for diagnosis and treatment of cancer but can also cause it!! </a:t>
            </a:r>
            <a:endParaRPr lang="en-US" dirty="0"/>
          </a:p>
          <a:p>
            <a:endParaRPr lang="en-US" dirty="0"/>
          </a:p>
        </p:txBody>
      </p:sp>
    </p:spTree>
    <p:extLst>
      <p:ext uri="{BB962C8B-B14F-4D97-AF65-F5344CB8AC3E}">
        <p14:creationId xmlns:p14="http://schemas.microsoft.com/office/powerpoint/2010/main" val="3353802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5"/>
            <a:ext cx="8229600" cy="1143000"/>
          </a:xfrm>
        </p:spPr>
        <p:txBody>
          <a:bodyPr>
            <a:normAutofit/>
          </a:bodyPr>
          <a:lstStyle/>
          <a:p>
            <a:r>
              <a:rPr lang="en-US" sz="5400" dirty="0" smtClean="0">
                <a:solidFill>
                  <a:srgbClr val="FF0000"/>
                </a:solidFill>
              </a:rPr>
              <a:t>Common types of radiation</a:t>
            </a:r>
            <a:endParaRPr lang="en-US" sz="5400" dirty="0">
              <a:solidFill>
                <a:srgbClr val="FF0000"/>
              </a:solidFill>
            </a:endParaRPr>
          </a:p>
        </p:txBody>
      </p:sp>
      <p:sp>
        <p:nvSpPr>
          <p:cNvPr id="3" name="Content Placeholder 2"/>
          <p:cNvSpPr>
            <a:spLocks noGrp="1"/>
          </p:cNvSpPr>
          <p:nvPr>
            <p:ph idx="1"/>
          </p:nvPr>
        </p:nvSpPr>
        <p:spPr>
          <a:xfrm>
            <a:off x="0" y="1145495"/>
            <a:ext cx="9144000" cy="5712505"/>
          </a:xfrm>
        </p:spPr>
        <p:txBody>
          <a:bodyPr>
            <a:noAutofit/>
          </a:bodyPr>
          <a:lstStyle/>
          <a:p>
            <a:pPr marL="0" lvl="0" indent="0">
              <a:buNone/>
            </a:pPr>
            <a:r>
              <a:rPr lang="en-US" b="1" dirty="0"/>
              <a:t>Alpha </a:t>
            </a:r>
            <a:r>
              <a:rPr lang="en-US" b="1" dirty="0" smtClean="0"/>
              <a:t>radiation: </a:t>
            </a:r>
          </a:p>
          <a:p>
            <a:r>
              <a:rPr lang="en-US" sz="2800" dirty="0" smtClean="0"/>
              <a:t>E</a:t>
            </a:r>
            <a:r>
              <a:rPr lang="en-US" sz="2800" dirty="0" smtClean="0"/>
              <a:t>mission of particle that consists </a:t>
            </a:r>
            <a:r>
              <a:rPr lang="en-US" sz="2800" dirty="0"/>
              <a:t>of 2 protons and 2 </a:t>
            </a:r>
            <a:r>
              <a:rPr lang="en-US" sz="2800" dirty="0" smtClean="0"/>
              <a:t>neutrons; has </a:t>
            </a:r>
            <a:r>
              <a:rPr lang="en-US" sz="2800" dirty="0"/>
              <a:t>a charge of +2 and a relative mass of 4. </a:t>
            </a:r>
            <a:endParaRPr lang="en-US" sz="2800" dirty="0" smtClean="0"/>
          </a:p>
          <a:p>
            <a:r>
              <a:rPr lang="en-US" sz="2800" dirty="0" smtClean="0"/>
              <a:t>As </a:t>
            </a:r>
            <a:r>
              <a:rPr lang="en-US" sz="2800" dirty="0"/>
              <a:t>a result of this decay the radioisotope becomes an element with a decrease of 2 atomic number as shown by the nuclear equation below</a:t>
            </a:r>
            <a:r>
              <a:rPr lang="en-US" sz="2800" dirty="0" smtClean="0"/>
              <a:t>:</a:t>
            </a:r>
            <a:endParaRPr lang="en-US" sz="2800" dirty="0"/>
          </a:p>
          <a:p>
            <a:endParaRPr lang="en-US" sz="2800" dirty="0" smtClean="0"/>
          </a:p>
          <a:p>
            <a:r>
              <a:rPr lang="en-US" sz="2800" dirty="0" smtClean="0"/>
              <a:t>Greatest </a:t>
            </a:r>
            <a:r>
              <a:rPr lang="en-US" sz="2800" dirty="0" smtClean="0"/>
              <a:t>ionizing ability because of its large charge and mass </a:t>
            </a:r>
            <a:r>
              <a:rPr lang="en-US" sz="2800" dirty="0" smtClean="0"/>
              <a:t>so high probability to kill cancerous cells</a:t>
            </a:r>
          </a:p>
          <a:p>
            <a:r>
              <a:rPr lang="en-US" sz="2800" dirty="0"/>
              <a:t>P</a:t>
            </a:r>
            <a:r>
              <a:rPr lang="en-US" sz="2800" dirty="0" smtClean="0"/>
              <a:t>enetrates </a:t>
            </a:r>
            <a:r>
              <a:rPr lang="en-US" sz="2800" dirty="0" smtClean="0"/>
              <a:t>less – short </a:t>
            </a:r>
            <a:r>
              <a:rPr lang="en-US" sz="2800" dirty="0" smtClean="0"/>
              <a:t>range</a:t>
            </a:r>
            <a:r>
              <a:rPr lang="en-US" sz="2800" dirty="0"/>
              <a:t> </a:t>
            </a:r>
            <a:r>
              <a:rPr lang="en-US" sz="2800" dirty="0" smtClean="0"/>
              <a:t>so this limits any damage to healthy cells surrou</a:t>
            </a:r>
            <a:r>
              <a:rPr lang="en-US" sz="2800" dirty="0"/>
              <a:t>n</a:t>
            </a:r>
            <a:r>
              <a:rPr lang="en-US" sz="2800" dirty="0" smtClean="0"/>
              <a:t>ding the cancerous cells</a:t>
            </a:r>
            <a:endParaRPr lang="en-US" sz="2800" dirty="0"/>
          </a:p>
        </p:txBody>
      </p:sp>
      <p:graphicFrame>
        <p:nvGraphicFramePr>
          <p:cNvPr id="7" name="Object 6"/>
          <p:cNvGraphicFramePr>
            <a:graphicFrameLocks noChangeAspect="1"/>
          </p:cNvGraphicFramePr>
          <p:nvPr>
            <p:extLst>
              <p:ext uri="{D42A27DB-BD31-4B8C-83A1-F6EECF244321}">
                <p14:modId xmlns:p14="http://schemas.microsoft.com/office/powerpoint/2010/main" val="37480031"/>
              </p:ext>
            </p:extLst>
          </p:nvPr>
        </p:nvGraphicFramePr>
        <p:xfrm>
          <a:off x="4945728" y="3844011"/>
          <a:ext cx="2806658" cy="637237"/>
        </p:xfrm>
        <a:graphic>
          <a:graphicData uri="http://schemas.openxmlformats.org/presentationml/2006/ole">
            <mc:AlternateContent xmlns:mc="http://schemas.openxmlformats.org/markup-compatibility/2006">
              <mc:Choice xmlns:v="urn:schemas-microsoft-com:vml" Requires="v">
                <p:oleObj spid="_x0000_s1110" name="Document" r:id="rId3" imgW="1600200" imgH="317500" progId="Word.Document.12">
                  <p:embed/>
                </p:oleObj>
              </mc:Choice>
              <mc:Fallback>
                <p:oleObj name="Document" r:id="rId3" imgW="1600200" imgH="317500" progId="Word.Document.12">
                  <p:embed/>
                  <p:pic>
                    <p:nvPicPr>
                      <p:cNvPr id="0" name=""/>
                      <p:cNvPicPr/>
                      <p:nvPr/>
                    </p:nvPicPr>
                    <p:blipFill>
                      <a:blip r:embed="rId4"/>
                      <a:stretch>
                        <a:fillRect/>
                      </a:stretch>
                    </p:blipFill>
                    <p:spPr>
                      <a:xfrm>
                        <a:off x="4945728" y="3844011"/>
                        <a:ext cx="2806658" cy="637237"/>
                      </a:xfrm>
                      <a:prstGeom prst="rect">
                        <a:avLst/>
                      </a:prstGeom>
                    </p:spPr>
                  </p:pic>
                </p:oleObj>
              </mc:Fallback>
            </mc:AlternateContent>
          </a:graphicData>
        </a:graphic>
      </p:graphicFrame>
    </p:spTree>
    <p:extLst>
      <p:ext uri="{BB962C8B-B14F-4D97-AF65-F5344CB8AC3E}">
        <p14:creationId xmlns:p14="http://schemas.microsoft.com/office/powerpoint/2010/main" val="3860594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Common types </a:t>
            </a:r>
            <a:r>
              <a:rPr lang="en-US" sz="5400" dirty="0">
                <a:solidFill>
                  <a:srgbClr val="FF0000"/>
                </a:solidFill>
              </a:rPr>
              <a:t>of radiation</a:t>
            </a:r>
            <a:endParaRPr lang="en-US" sz="5400" dirty="0"/>
          </a:p>
        </p:txBody>
      </p:sp>
      <p:sp>
        <p:nvSpPr>
          <p:cNvPr id="3" name="Content Placeholder 2"/>
          <p:cNvSpPr>
            <a:spLocks noGrp="1"/>
          </p:cNvSpPr>
          <p:nvPr>
            <p:ph idx="1"/>
          </p:nvPr>
        </p:nvSpPr>
        <p:spPr>
          <a:xfrm>
            <a:off x="239486" y="1417638"/>
            <a:ext cx="8686800" cy="4525963"/>
          </a:xfrm>
        </p:spPr>
        <p:txBody>
          <a:bodyPr>
            <a:normAutofit/>
          </a:bodyPr>
          <a:lstStyle/>
          <a:p>
            <a:pPr marL="0" lvl="0" indent="0">
              <a:buNone/>
            </a:pPr>
            <a:r>
              <a:rPr lang="en-US" sz="4000" b="1" dirty="0"/>
              <a:t>Beta emissions </a:t>
            </a:r>
            <a:endParaRPr lang="en-US" sz="4000" b="1" dirty="0" smtClean="0"/>
          </a:p>
          <a:p>
            <a:r>
              <a:rPr lang="en-US" dirty="0"/>
              <a:t>O</a:t>
            </a:r>
            <a:r>
              <a:rPr lang="en-US" dirty="0" smtClean="0"/>
              <a:t>ccur </a:t>
            </a:r>
            <a:r>
              <a:rPr lang="en-US" dirty="0"/>
              <a:t>when a neutron in the nucleus splits into a proton and an </a:t>
            </a:r>
            <a:r>
              <a:rPr lang="en-US" dirty="0" smtClean="0"/>
              <a:t>electron.</a:t>
            </a:r>
          </a:p>
          <a:p>
            <a:r>
              <a:rPr lang="en-US" dirty="0" smtClean="0"/>
              <a:t>Symbol: </a:t>
            </a:r>
            <a:r>
              <a:rPr lang="en-US" baseline="30000" dirty="0" smtClean="0"/>
              <a:t>0</a:t>
            </a:r>
            <a:r>
              <a:rPr lang="en-US" baseline="-25000" dirty="0" smtClean="0"/>
              <a:t>-1</a:t>
            </a:r>
            <a:r>
              <a:rPr lang="en-US" dirty="0" smtClean="0"/>
              <a:t>β </a:t>
            </a:r>
            <a:r>
              <a:rPr lang="en-US" dirty="0"/>
              <a:t>or </a:t>
            </a:r>
            <a:r>
              <a:rPr lang="en-US" baseline="30000" dirty="0" smtClean="0"/>
              <a:t>0</a:t>
            </a:r>
            <a:r>
              <a:rPr lang="en-US" baseline="-25000" dirty="0" smtClean="0"/>
              <a:t>-1</a:t>
            </a:r>
            <a:r>
              <a:rPr lang="en-US" dirty="0" smtClean="0"/>
              <a:t>e</a:t>
            </a:r>
            <a:r>
              <a:rPr lang="en-US" dirty="0"/>
              <a:t>, </a:t>
            </a:r>
            <a:endParaRPr lang="en-US" dirty="0" smtClean="0"/>
          </a:p>
          <a:p>
            <a:r>
              <a:rPr lang="en-US" dirty="0" smtClean="0"/>
              <a:t>The </a:t>
            </a:r>
            <a:r>
              <a:rPr lang="en-US" dirty="0"/>
              <a:t>electron is emitted and the proton remains in the nucleus </a:t>
            </a:r>
            <a:r>
              <a:rPr lang="en-US" dirty="0" smtClean="0"/>
              <a:t>increasing </a:t>
            </a:r>
            <a:r>
              <a:rPr lang="en-US" dirty="0"/>
              <a:t>the atomic number by one unit changing the radioisotope into a nuclide of a different </a:t>
            </a:r>
            <a:r>
              <a:rPr lang="en-US" dirty="0" smtClean="0"/>
              <a:t>element.</a:t>
            </a:r>
            <a:endParaRPr lang="en-US" dirty="0"/>
          </a:p>
          <a:p>
            <a:pPr marL="0" indent="0">
              <a:buNone/>
            </a:pPr>
            <a:endParaRPr lang="en-US" dirty="0"/>
          </a:p>
        </p:txBody>
      </p:sp>
      <p:pic>
        <p:nvPicPr>
          <p:cNvPr id="5" name="Picture 4" descr="Screen Shot 2016-03-11 at 8.50.1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3137" y="5943601"/>
            <a:ext cx="2788863" cy="629067"/>
          </a:xfrm>
          <a:prstGeom prst="rect">
            <a:avLst/>
          </a:prstGeom>
        </p:spPr>
      </p:pic>
    </p:spTree>
    <p:extLst>
      <p:ext uri="{BB962C8B-B14F-4D97-AF65-F5344CB8AC3E}">
        <p14:creationId xmlns:p14="http://schemas.microsoft.com/office/powerpoint/2010/main" val="35980707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3527</TotalTime>
  <Words>1747</Words>
  <Application>Microsoft Macintosh PowerPoint</Application>
  <PresentationFormat>On-screen Show (4:3)</PresentationFormat>
  <Paragraphs>156</Paragraphs>
  <Slides>27</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3" baseType="lpstr">
      <vt:lpstr>Calibri</vt:lpstr>
      <vt:lpstr>Courier New</vt:lpstr>
      <vt:lpstr>Wingdings</vt:lpstr>
      <vt:lpstr>Arial</vt:lpstr>
      <vt:lpstr>Office Theme</vt:lpstr>
      <vt:lpstr>Document</vt:lpstr>
      <vt:lpstr>Nuclear medicine</vt:lpstr>
      <vt:lpstr>Nuclear medicine</vt:lpstr>
      <vt:lpstr>Radiotherapy</vt:lpstr>
      <vt:lpstr>Radiotherapy can be …</vt:lpstr>
      <vt:lpstr>Effect of nuclear radiation on cells</vt:lpstr>
      <vt:lpstr>Effect on cancerous cells </vt:lpstr>
      <vt:lpstr>Side effects</vt:lpstr>
      <vt:lpstr>Common types of radiation</vt:lpstr>
      <vt:lpstr>Common types of radiation</vt:lpstr>
      <vt:lpstr>Other types of radiation</vt:lpstr>
      <vt:lpstr>Exercises on nuclear equations</vt:lpstr>
      <vt:lpstr>Targeted alpha therapy (TAT) </vt:lpstr>
      <vt:lpstr>Boron Neutron Capture Therapy (BNCT) </vt:lpstr>
      <vt:lpstr>BNCT</vt:lpstr>
      <vt:lpstr>Radiodiagnostics/nuclear imaging</vt:lpstr>
      <vt:lpstr>Tc-99m diagnostic nuclide: Why?</vt:lpstr>
      <vt:lpstr>Tc-99m diagnostic nuclide: Why?</vt:lpstr>
      <vt:lpstr>Lu-177 diagnostic nuclide: Why?</vt:lpstr>
      <vt:lpstr>Y-90 diagnostic nuclide: Why?</vt:lpstr>
      <vt:lpstr>Activity or rate of decay</vt:lpstr>
      <vt:lpstr>Half life, t1/2</vt:lpstr>
      <vt:lpstr>Half life, t1/2</vt:lpstr>
      <vt:lpstr>Decay constant, λ</vt:lpstr>
      <vt:lpstr>Decay constant </vt:lpstr>
      <vt:lpstr>Calculating decayed/remaining amount</vt:lpstr>
      <vt:lpstr>Medical considerations</vt:lpstr>
      <vt:lpstr>MRI</vt:lpstr>
    </vt:vector>
  </TitlesOfParts>
  <Company>DCS</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medicine</dc:title>
  <dc:creator>Nico Van De Casteele</dc:creator>
  <cp:lastModifiedBy>Nico Van De Casteele</cp:lastModifiedBy>
  <cp:revision>75</cp:revision>
  <dcterms:created xsi:type="dcterms:W3CDTF">2016-02-05T11:01:21Z</dcterms:created>
  <dcterms:modified xsi:type="dcterms:W3CDTF">2017-03-27T03:35:34Z</dcterms:modified>
</cp:coreProperties>
</file>